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92" r:id="rId5"/>
    <p:sldId id="350" r:id="rId6"/>
    <p:sldId id="351" r:id="rId7"/>
    <p:sldId id="357" r:id="rId8"/>
    <p:sldId id="416" r:id="rId9"/>
    <p:sldId id="376" r:id="rId10"/>
    <p:sldId id="396" r:id="rId11"/>
    <p:sldId id="365" r:id="rId12"/>
    <p:sldId id="368" r:id="rId13"/>
    <p:sldId id="406" r:id="rId14"/>
    <p:sldId id="366" r:id="rId15"/>
    <p:sldId id="397" r:id="rId16"/>
    <p:sldId id="412" r:id="rId17"/>
    <p:sldId id="381" r:id="rId18"/>
    <p:sldId id="398" r:id="rId19"/>
    <p:sldId id="410" r:id="rId20"/>
    <p:sldId id="399" r:id="rId21"/>
    <p:sldId id="414" r:id="rId22"/>
    <p:sldId id="379" r:id="rId23"/>
    <p:sldId id="418" r:id="rId24"/>
    <p:sldId id="419" r:id="rId25"/>
    <p:sldId id="417" r:id="rId26"/>
    <p:sldId id="421" r:id="rId27"/>
    <p:sldId id="420" r:id="rId28"/>
    <p:sldId id="413" r:id="rId29"/>
    <p:sldId id="378" r:id="rId30"/>
    <p:sldId id="373" r:id="rId31"/>
    <p:sldId id="371" r:id="rId32"/>
    <p:sldId id="393" r:id="rId33"/>
    <p:sldId id="409" r:id="rId34"/>
    <p:sldId id="403" r:id="rId35"/>
    <p:sldId id="404" r:id="rId36"/>
    <p:sldId id="370" r:id="rId37"/>
    <p:sldId id="402" r:id="rId38"/>
    <p:sldId id="28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Platt" initials="SP" lastIdx="13" clrIdx="0">
    <p:extLst>
      <p:ext uri="{19B8F6BF-5375-455C-9EA6-DF929625EA0E}">
        <p15:presenceInfo xmlns:p15="http://schemas.microsoft.com/office/powerpoint/2012/main" userId="Stephen Platt" providerId="None"/>
      </p:ext>
    </p:extLst>
  </p:cmAuthor>
  <p:cmAuthor id="2" name="Beau Cook" initials="BC" lastIdx="3" clrIdx="1">
    <p:extLst>
      <p:ext uri="{19B8F6BF-5375-455C-9EA6-DF929625EA0E}">
        <p15:presenceInfo xmlns:p15="http://schemas.microsoft.com/office/powerpoint/2012/main" userId="S::bcook@executiveaviation.ca::5fe9b1f4-cd1a-490e-b394-50c3f5869024" providerId="AD"/>
      </p:ext>
    </p:extLst>
  </p:cmAuthor>
  <p:cmAuthor id="3" name="Stephen Platt" initials="SP [2]" lastIdx="30" clrIdx="2">
    <p:extLst>
      <p:ext uri="{19B8F6BF-5375-455C-9EA6-DF929625EA0E}">
        <p15:presenceInfo xmlns:p15="http://schemas.microsoft.com/office/powerpoint/2012/main" userId="S::splatt@executiveaviation.ca::30ee865d-61db-4b13-b3ab-32ccb33350e7" providerId="AD"/>
      </p:ext>
    </p:extLst>
  </p:cmAuthor>
  <p:cmAuthor id="4" name="Steve" initials="S" lastIdx="19" clrIdx="3">
    <p:extLst>
      <p:ext uri="{19B8F6BF-5375-455C-9EA6-DF929625EA0E}">
        <p15:presenceInfo xmlns:p15="http://schemas.microsoft.com/office/powerpoint/2012/main" userId="Steve" providerId="None"/>
      </p:ext>
    </p:extLst>
  </p:cmAuthor>
  <p:cmAuthor id="5" name="Nelson Bradshaw" initials="NB" lastIdx="1" clrIdx="4">
    <p:extLst>
      <p:ext uri="{19B8F6BF-5375-455C-9EA6-DF929625EA0E}">
        <p15:presenceInfo xmlns:p15="http://schemas.microsoft.com/office/powerpoint/2012/main" userId="S::nbradshaw@executiveaviation.ca::e6cf0ff3-58c3-4f7f-9f5f-8862ad31ae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D154"/>
    <a:srgbClr val="002060"/>
    <a:srgbClr val="CC0000"/>
    <a:srgbClr val="E329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ADC48-14D9-4BE5-A373-936C99B60614}" v="2822" vWet="2824" dt="2023-05-31T17:51:13.242"/>
    <p1510:client id="{1FCF4525-1900-5752-442B-17AF7813AD36}" v="4176" dt="2023-05-31T14:16:05.522"/>
    <p1510:client id="{24AE1895-5971-D688-5639-FCD9E8DAB60E}" v="519" dt="2023-05-31T16:13:16.166"/>
    <p1510:client id="{2CBECE2E-DB58-6194-45E0-7984369A38D9}" v="115" dt="2023-05-30T18:35:28.282"/>
    <p1510:client id="{8B8E2103-889A-6CE6-35BC-08BE3D4264CF}" v="12" dt="2023-05-31T17:51:15.119"/>
    <p1510:client id="{9578D803-3C60-FB79-6B39-846C684E0FB2}" v="153" dt="2023-05-30T17:20:24.162"/>
    <p1510:client id="{F12BF514-79DF-BD60-B51B-422F0FABD1F3}" v="6" dt="2023-05-31T13:50:40.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68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E43F4-E838-3043-B17D-06862564E9B2}"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9A7C0-70F8-8744-8C25-7370CE568103}" type="slidenum">
              <a:rPr lang="en-US" smtClean="0"/>
              <a:t>‹#›</a:t>
            </a:fld>
            <a:endParaRPr lang="en-US"/>
          </a:p>
        </p:txBody>
      </p:sp>
    </p:spTree>
    <p:extLst>
      <p:ext uri="{BB962C8B-B14F-4D97-AF65-F5344CB8AC3E}">
        <p14:creationId xmlns:p14="http://schemas.microsoft.com/office/powerpoint/2010/main" val="777177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What does ASQRB stand for?</a:t>
            </a:r>
          </a:p>
        </p:txBody>
      </p:sp>
      <p:sp>
        <p:nvSpPr>
          <p:cNvPr id="4" name="Slide Number Placeholder 3"/>
          <p:cNvSpPr>
            <a:spLocks noGrp="1"/>
          </p:cNvSpPr>
          <p:nvPr>
            <p:ph type="sldNum" sz="quarter" idx="5"/>
          </p:nvPr>
        </p:nvSpPr>
        <p:spPr/>
        <p:txBody>
          <a:bodyPr/>
          <a:lstStyle/>
          <a:p>
            <a:fld id="{4F89A7C0-70F8-8744-8C25-7370CE568103}" type="slidenum">
              <a:rPr lang="en-US" smtClean="0"/>
              <a:t>1</a:t>
            </a:fld>
            <a:endParaRPr lang="en-US"/>
          </a:p>
        </p:txBody>
      </p:sp>
    </p:spTree>
    <p:extLst>
      <p:ext uri="{BB962C8B-B14F-4D97-AF65-F5344CB8AC3E}">
        <p14:creationId xmlns:p14="http://schemas.microsoft.com/office/powerpoint/2010/main" val="365046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000000"/>
              </a:solidFill>
              <a:latin typeface="Calibri"/>
              <a:cs typeface="Calibri"/>
            </a:endParaRPr>
          </a:p>
          <a:p>
            <a:endParaRPr lang="en-CA">
              <a:latin typeface="Calibri"/>
              <a:cs typeface="Calibri"/>
            </a:endParaRPr>
          </a:p>
          <a:p>
            <a:endParaRPr lang="en-CA"/>
          </a:p>
          <a:p>
            <a:endParaRPr lang="en-CA">
              <a:latin typeface="Calibri"/>
              <a:cs typeface="Calibri"/>
            </a:endParaRPr>
          </a:p>
          <a:p>
            <a:endParaRPr lang="en-CA">
              <a:latin typeface="Calibri"/>
              <a:cs typeface="Calibri"/>
            </a:endParaRPr>
          </a:p>
          <a:p>
            <a:endParaRPr lang="en-CA">
              <a:latin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11</a:t>
            </a:fld>
            <a:endParaRPr lang="en-US"/>
          </a:p>
        </p:txBody>
      </p:sp>
    </p:spTree>
    <p:extLst>
      <p:ext uri="{BB962C8B-B14F-4D97-AF65-F5344CB8AC3E}">
        <p14:creationId xmlns:p14="http://schemas.microsoft.com/office/powerpoint/2010/main" val="225499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Calibri"/>
              <a:cs typeface="Calibri"/>
            </a:endParaRPr>
          </a:p>
          <a:p>
            <a:endParaRPr lang="en-CA">
              <a:latin typeface="Calibri"/>
              <a:cs typeface="Calibri"/>
            </a:endParaRPr>
          </a:p>
          <a:p>
            <a:endParaRPr lang="en-CA">
              <a:latin typeface="Calibri"/>
              <a:cs typeface="Calibri"/>
            </a:endParaRPr>
          </a:p>
          <a:p>
            <a:endParaRPr lang="en-CA">
              <a:latin typeface="Calibri"/>
              <a:cs typeface="Calibri"/>
            </a:endParaRPr>
          </a:p>
          <a:p>
            <a:endParaRPr lang="en-CA">
              <a:latin typeface="Calibri"/>
              <a:cs typeface="Calibri"/>
            </a:endParaRPr>
          </a:p>
          <a:p>
            <a:endParaRPr lang="en-CA">
              <a:latin typeface="Calibri"/>
              <a:cs typeface="Calibri"/>
            </a:endParaRPr>
          </a:p>
          <a:p>
            <a:endParaRPr lang="en-CA">
              <a:latin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12</a:t>
            </a:fld>
            <a:endParaRPr lang="en-US"/>
          </a:p>
        </p:txBody>
      </p:sp>
    </p:spTree>
    <p:extLst>
      <p:ext uri="{BB962C8B-B14F-4D97-AF65-F5344CB8AC3E}">
        <p14:creationId xmlns:p14="http://schemas.microsoft.com/office/powerpoint/2010/main" val="255011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atin typeface="Calibri"/>
                <a:cs typeface="Calibri"/>
              </a:rPr>
              <a:t>-Due to commitments and investigation requirements we have had to move most of the round 1 action items to June however the email for volunteer requests has gone out</a:t>
            </a:r>
          </a:p>
          <a:p>
            <a:endParaRPr lang="en-CA">
              <a:latin typeface="Calibri"/>
              <a:cs typeface="Calibri"/>
            </a:endParaRPr>
          </a:p>
          <a:p>
            <a:endParaRPr lang="en-CA">
              <a:latin typeface="Calibri"/>
              <a:cs typeface="Calibri"/>
            </a:endParaRPr>
          </a:p>
          <a:p>
            <a:endParaRPr lang="en-CA">
              <a:latin typeface="Calibri"/>
              <a:cs typeface="Calibri"/>
            </a:endParaRPr>
          </a:p>
          <a:p>
            <a:pPr marL="171450" indent="-171450">
              <a:buFont typeface="Arial"/>
              <a:buChar char="•"/>
            </a:pPr>
            <a:endParaRPr lang="en-CA">
              <a:latin typeface="Calibri"/>
              <a:cs typeface="Calibri"/>
            </a:endParaRPr>
          </a:p>
          <a:p>
            <a:endParaRPr lang="en-CA">
              <a:latin typeface="Calibri"/>
              <a:cs typeface="Calibri"/>
            </a:endParaRPr>
          </a:p>
          <a:p>
            <a:endParaRPr lang="en-CA">
              <a:latin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13</a:t>
            </a:fld>
            <a:endParaRPr lang="en-US"/>
          </a:p>
        </p:txBody>
      </p:sp>
    </p:spTree>
    <p:extLst>
      <p:ext uri="{BB962C8B-B14F-4D97-AF65-F5344CB8AC3E}">
        <p14:creationId xmlns:p14="http://schemas.microsoft.com/office/powerpoint/2010/main" val="196387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Calibri"/>
              <a:cs typeface="Calibri"/>
            </a:endParaRPr>
          </a:p>
          <a:p>
            <a:endParaRPr lang="en-CA"/>
          </a:p>
          <a:p>
            <a:endParaRPr lang="en-CA">
              <a:latin typeface="Calibri"/>
              <a:cs typeface="Calibri"/>
            </a:endParaRPr>
          </a:p>
          <a:p>
            <a:endParaRPr lang="en-CA">
              <a:latin typeface="Calibri"/>
              <a:cs typeface="Calibri"/>
            </a:endParaRPr>
          </a:p>
          <a:p>
            <a:endParaRPr lang="en-CA">
              <a:latin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14</a:t>
            </a:fld>
            <a:endParaRPr lang="en-US"/>
          </a:p>
        </p:txBody>
      </p:sp>
    </p:spTree>
    <p:extLst>
      <p:ext uri="{BB962C8B-B14F-4D97-AF65-F5344CB8AC3E}">
        <p14:creationId xmlns:p14="http://schemas.microsoft.com/office/powerpoint/2010/main" val="541883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Calibri"/>
              <a:cs typeface="Calibri"/>
            </a:endParaRPr>
          </a:p>
          <a:p>
            <a:endParaRPr lang="en-CA"/>
          </a:p>
          <a:p>
            <a:endParaRPr lang="en-CA">
              <a:latin typeface="Calibri"/>
              <a:cs typeface="Calibri"/>
            </a:endParaRPr>
          </a:p>
          <a:p>
            <a:endParaRPr lang="en-CA">
              <a:latin typeface="Calibri"/>
              <a:cs typeface="Calibri"/>
            </a:endParaRPr>
          </a:p>
          <a:p>
            <a:endParaRPr lang="en-CA">
              <a:latin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15</a:t>
            </a:fld>
            <a:endParaRPr lang="en-US"/>
          </a:p>
        </p:txBody>
      </p:sp>
    </p:spTree>
    <p:extLst>
      <p:ext uri="{BB962C8B-B14F-4D97-AF65-F5344CB8AC3E}">
        <p14:creationId xmlns:p14="http://schemas.microsoft.com/office/powerpoint/2010/main" val="2480341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000000"/>
              </a:solidFill>
              <a:latin typeface="Calibri"/>
              <a:cs typeface="Calibri"/>
            </a:endParaRPr>
          </a:p>
          <a:p>
            <a:endParaRPr lang="en-CA">
              <a:latin typeface="Calibri"/>
              <a:cs typeface="Calibri"/>
            </a:endParaRPr>
          </a:p>
          <a:p>
            <a:endParaRPr lang="en-CA"/>
          </a:p>
          <a:p>
            <a:endParaRPr lang="en-CA">
              <a:latin typeface="Calibri"/>
              <a:cs typeface="Calibri"/>
            </a:endParaRPr>
          </a:p>
          <a:p>
            <a:endParaRPr lang="en-CA">
              <a:latin typeface="Calibri"/>
              <a:cs typeface="Calibri"/>
            </a:endParaRPr>
          </a:p>
          <a:p>
            <a:endParaRPr lang="en-CA">
              <a:latin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16</a:t>
            </a:fld>
            <a:endParaRPr lang="en-US"/>
          </a:p>
        </p:txBody>
      </p:sp>
    </p:spTree>
    <p:extLst>
      <p:ext uri="{BB962C8B-B14F-4D97-AF65-F5344CB8AC3E}">
        <p14:creationId xmlns:p14="http://schemas.microsoft.com/office/powerpoint/2010/main" val="2211997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000000"/>
              </a:solidFill>
              <a:latin typeface="Calibri"/>
              <a:cs typeface="Calibri"/>
            </a:endParaRPr>
          </a:p>
          <a:p>
            <a:endParaRPr lang="en-CA">
              <a:latin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17</a:t>
            </a:fld>
            <a:endParaRPr lang="en-US"/>
          </a:p>
        </p:txBody>
      </p:sp>
    </p:spTree>
    <p:extLst>
      <p:ext uri="{BB962C8B-B14F-4D97-AF65-F5344CB8AC3E}">
        <p14:creationId xmlns:p14="http://schemas.microsoft.com/office/powerpoint/2010/main" val="334502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000000"/>
              </a:solidFill>
              <a:latin typeface="Calibri"/>
              <a:cs typeface="Calibri"/>
            </a:endParaRPr>
          </a:p>
          <a:p>
            <a:r>
              <a:rPr lang="en-CA">
                <a:latin typeface="Calibri"/>
                <a:ea typeface="Calibri"/>
                <a:cs typeface="Calibri"/>
              </a:rPr>
              <a:t>YLW- 1 – combination error between EA/ WJ pilot (risk as prop started during walk around)</a:t>
            </a:r>
          </a:p>
          <a:p>
            <a:r>
              <a:rPr lang="en-CA">
                <a:ea typeface="Calibri"/>
                <a:cs typeface="Calibri"/>
              </a:rPr>
              <a:t>YXE- 1 – April- Ramp agent approached engine before all clear </a:t>
            </a:r>
          </a:p>
          <a:p>
            <a:endParaRPr lang="en-CA">
              <a:latin typeface="Calibri"/>
              <a:cs typeface="Calibri"/>
            </a:endParaRPr>
          </a:p>
          <a:p>
            <a:endParaRPr lang="en-CA">
              <a:latin typeface="Calibri"/>
              <a:cs typeface="Calibri"/>
            </a:endParaRPr>
          </a:p>
          <a:p>
            <a:endParaRPr lang="en-CA">
              <a:latin typeface="Calibri"/>
              <a:cs typeface="Calibri"/>
            </a:endParaRPr>
          </a:p>
          <a:p>
            <a:endParaRPr lang="en-CA">
              <a:latin typeface="Calibri"/>
              <a:ea typeface="Calibri"/>
              <a:cs typeface="Calibri"/>
            </a:endParaRPr>
          </a:p>
          <a:p>
            <a:endParaRPr lang="en-CA">
              <a:latin typeface="Calibri"/>
              <a:ea typeface="Calibri"/>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18</a:t>
            </a:fld>
            <a:endParaRPr lang="en-US"/>
          </a:p>
        </p:txBody>
      </p:sp>
    </p:spTree>
    <p:extLst>
      <p:ext uri="{BB962C8B-B14F-4D97-AF65-F5344CB8AC3E}">
        <p14:creationId xmlns:p14="http://schemas.microsoft.com/office/powerpoint/2010/main" val="2398032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Poll Question – General Questions / Comments</a:t>
            </a:r>
          </a:p>
        </p:txBody>
      </p:sp>
      <p:sp>
        <p:nvSpPr>
          <p:cNvPr id="4" name="Slide Number Placeholder 3"/>
          <p:cNvSpPr>
            <a:spLocks noGrp="1"/>
          </p:cNvSpPr>
          <p:nvPr>
            <p:ph type="sldNum" sz="quarter" idx="5"/>
          </p:nvPr>
        </p:nvSpPr>
        <p:spPr/>
        <p:txBody>
          <a:bodyPr/>
          <a:lstStyle/>
          <a:p>
            <a:fld id="{4F89A7C0-70F8-8744-8C25-7370CE568103}" type="slidenum">
              <a:rPr lang="en-US" smtClean="0"/>
              <a:t>19</a:t>
            </a:fld>
            <a:endParaRPr lang="en-US"/>
          </a:p>
        </p:txBody>
      </p:sp>
    </p:spTree>
    <p:extLst>
      <p:ext uri="{BB962C8B-B14F-4D97-AF65-F5344CB8AC3E}">
        <p14:creationId xmlns:p14="http://schemas.microsoft.com/office/powerpoint/2010/main" val="448185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20</a:t>
            </a:fld>
            <a:endParaRPr lang="en-US"/>
          </a:p>
        </p:txBody>
      </p:sp>
    </p:spTree>
    <p:extLst>
      <p:ext uri="{BB962C8B-B14F-4D97-AF65-F5344CB8AC3E}">
        <p14:creationId xmlns:p14="http://schemas.microsoft.com/office/powerpoint/2010/main" val="396408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2</a:t>
            </a:fld>
            <a:endParaRPr lang="en-US"/>
          </a:p>
        </p:txBody>
      </p:sp>
    </p:spTree>
    <p:extLst>
      <p:ext uri="{BB962C8B-B14F-4D97-AF65-F5344CB8AC3E}">
        <p14:creationId xmlns:p14="http://schemas.microsoft.com/office/powerpoint/2010/main" val="67281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21</a:t>
            </a:fld>
            <a:endParaRPr lang="en-US"/>
          </a:p>
        </p:txBody>
      </p:sp>
    </p:spTree>
    <p:extLst>
      <p:ext uri="{BB962C8B-B14F-4D97-AF65-F5344CB8AC3E}">
        <p14:creationId xmlns:p14="http://schemas.microsoft.com/office/powerpoint/2010/main" val="1628478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22</a:t>
            </a:fld>
            <a:endParaRPr lang="en-US"/>
          </a:p>
        </p:txBody>
      </p:sp>
    </p:spTree>
    <p:extLst>
      <p:ext uri="{BB962C8B-B14F-4D97-AF65-F5344CB8AC3E}">
        <p14:creationId xmlns:p14="http://schemas.microsoft.com/office/powerpoint/2010/main" val="2222375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24</a:t>
            </a:fld>
            <a:endParaRPr lang="en-US"/>
          </a:p>
        </p:txBody>
      </p:sp>
    </p:spTree>
    <p:extLst>
      <p:ext uri="{BB962C8B-B14F-4D97-AF65-F5344CB8AC3E}">
        <p14:creationId xmlns:p14="http://schemas.microsoft.com/office/powerpoint/2010/main" val="1163904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CAPs are in development with Station Manager and EA safety Team - Thomas</a:t>
            </a:r>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25</a:t>
            </a:fld>
            <a:endParaRPr lang="en-US"/>
          </a:p>
        </p:txBody>
      </p:sp>
    </p:spTree>
    <p:extLst>
      <p:ext uri="{BB962C8B-B14F-4D97-AF65-F5344CB8AC3E}">
        <p14:creationId xmlns:p14="http://schemas.microsoft.com/office/powerpoint/2010/main" val="1990188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26</a:t>
            </a:fld>
            <a:endParaRPr lang="en-US"/>
          </a:p>
        </p:txBody>
      </p:sp>
    </p:spTree>
    <p:extLst>
      <p:ext uri="{BB962C8B-B14F-4D97-AF65-F5344CB8AC3E}">
        <p14:creationId xmlns:p14="http://schemas.microsoft.com/office/powerpoint/2010/main" val="3108172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27</a:t>
            </a:fld>
            <a:endParaRPr lang="en-US"/>
          </a:p>
        </p:txBody>
      </p:sp>
    </p:spTree>
    <p:extLst>
      <p:ext uri="{BB962C8B-B14F-4D97-AF65-F5344CB8AC3E}">
        <p14:creationId xmlns:p14="http://schemas.microsoft.com/office/powerpoint/2010/main" val="2976547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28</a:t>
            </a:fld>
            <a:endParaRPr lang="en-US"/>
          </a:p>
        </p:txBody>
      </p:sp>
    </p:spTree>
    <p:extLst>
      <p:ext uri="{BB962C8B-B14F-4D97-AF65-F5344CB8AC3E}">
        <p14:creationId xmlns:p14="http://schemas.microsoft.com/office/powerpoint/2010/main" val="3841308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CA">
                <a:cs typeface="Calibri"/>
              </a:rPr>
              <a:t>Improved completion rates</a:t>
            </a:r>
          </a:p>
          <a:p>
            <a:pPr marL="171450" indent="-171450">
              <a:buFont typeface="Calibri"/>
              <a:buChar char="-"/>
            </a:pPr>
            <a:r>
              <a:rPr lang="en-CA">
                <a:cs typeface="Calibri"/>
              </a:rPr>
              <a:t>April – 78% completion rate, overall completion rate up 3%</a:t>
            </a:r>
          </a:p>
          <a:p>
            <a:pPr marL="171450" indent="-171450">
              <a:buFont typeface="Calibri"/>
              <a:buChar char="-"/>
            </a:pPr>
            <a:r>
              <a:rPr lang="en-CA">
                <a:cs typeface="Calibri"/>
              </a:rPr>
              <a:t>YTD – 75% completion rate</a:t>
            </a:r>
          </a:p>
          <a:p>
            <a:pPr marL="171450" indent="-171450">
              <a:buFont typeface="Calibri"/>
              <a:buChar char="-"/>
            </a:pPr>
            <a:r>
              <a:rPr lang="en-CA">
                <a:cs typeface="Calibri"/>
              </a:rPr>
              <a:t>fourth month in a row Kamloops is at a 100% completion rate</a:t>
            </a:r>
          </a:p>
          <a:p>
            <a:pPr marL="171450" indent="-171450">
              <a:buFont typeface="Calibri"/>
              <a:buChar char="-"/>
            </a:pPr>
            <a:r>
              <a:rPr lang="en-CA">
                <a:cs typeface="Calibri"/>
              </a:rPr>
              <a:t>Masset has put a lot of attention into the daily inspections and although this was the second month with them at 0, for the current month they are sitting at over 70%</a:t>
            </a:r>
          </a:p>
          <a:p>
            <a:pPr marL="171450" indent="-171450">
              <a:buFont typeface="Calibri"/>
              <a:buChar char="-"/>
            </a:pPr>
            <a:r>
              <a:rPr lang="en-CA">
                <a:cs typeface="Calibri"/>
              </a:rPr>
              <a:t>With the attention YHZ has put into this they are currently sitting at over 90%</a:t>
            </a:r>
          </a:p>
          <a:p>
            <a:pPr marL="171450" indent="-171450">
              <a:buFont typeface="Calibri"/>
              <a:buChar char="-"/>
            </a:pPr>
            <a:r>
              <a:rPr lang="en-CA">
                <a:cs typeface="Calibri"/>
              </a:rPr>
              <a:t>Kelowna has also put effort in to improving their inspections, currently sitting at 0ver 60% for the month, their will be a review completed in YLW of all equipment </a:t>
            </a:r>
          </a:p>
          <a:p>
            <a:pPr marL="171450" indent="-171450">
              <a:buFont typeface="Calibri"/>
              <a:buChar char="-"/>
            </a:pPr>
            <a:r>
              <a:rPr lang="en-CA">
                <a:cs typeface="Calibri"/>
              </a:rPr>
              <a:t>Although the progress may seems slow overall there has been a good improvement with the completion rate, May is currently sitting at 85%</a:t>
            </a:r>
          </a:p>
        </p:txBody>
      </p:sp>
      <p:sp>
        <p:nvSpPr>
          <p:cNvPr id="4" name="Slide Number Placeholder 3"/>
          <p:cNvSpPr>
            <a:spLocks noGrp="1"/>
          </p:cNvSpPr>
          <p:nvPr>
            <p:ph type="sldNum" sz="quarter" idx="5"/>
          </p:nvPr>
        </p:nvSpPr>
        <p:spPr/>
        <p:txBody>
          <a:bodyPr/>
          <a:lstStyle/>
          <a:p>
            <a:fld id="{4F89A7C0-70F8-8744-8C25-7370CE568103}" type="slidenum">
              <a:rPr lang="en-US" smtClean="0"/>
              <a:t>29</a:t>
            </a:fld>
            <a:endParaRPr lang="en-US"/>
          </a:p>
        </p:txBody>
      </p:sp>
    </p:spTree>
    <p:extLst>
      <p:ext uri="{BB962C8B-B14F-4D97-AF65-F5344CB8AC3E}">
        <p14:creationId xmlns:p14="http://schemas.microsoft.com/office/powerpoint/2010/main" val="141770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CA">
                <a:cs typeface="Calibri"/>
              </a:rPr>
              <a:t>ALL STATIONS AT 100%</a:t>
            </a:r>
          </a:p>
          <a:p>
            <a:pPr marL="171450" indent="-171450">
              <a:buFont typeface="Calibri"/>
              <a:buChar char="-"/>
            </a:pPr>
            <a:r>
              <a:rPr lang="en-CA">
                <a:cs typeface="Calibri"/>
              </a:rPr>
              <a:t>Top 3 / Bottom 3 tracking will begin the next time a station does not hit 100%</a:t>
            </a:r>
          </a:p>
          <a:p>
            <a:pPr marL="0" indent="0">
              <a:buFont typeface="Calibri"/>
              <a:buNone/>
            </a:pPr>
            <a:endParaRPr lang="en-CA">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30</a:t>
            </a:fld>
            <a:endParaRPr lang="en-US"/>
          </a:p>
        </p:txBody>
      </p:sp>
    </p:spTree>
    <p:extLst>
      <p:ext uri="{BB962C8B-B14F-4D97-AF65-F5344CB8AC3E}">
        <p14:creationId xmlns:p14="http://schemas.microsoft.com/office/powerpoint/2010/main" val="4069289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31</a:t>
            </a:fld>
            <a:endParaRPr lang="en-US"/>
          </a:p>
        </p:txBody>
      </p:sp>
    </p:spTree>
    <p:extLst>
      <p:ext uri="{BB962C8B-B14F-4D97-AF65-F5344CB8AC3E}">
        <p14:creationId xmlns:p14="http://schemas.microsoft.com/office/powerpoint/2010/main" val="149331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alibri"/>
              <a:buNone/>
              <a:tabLst/>
              <a:defRPr/>
            </a:pPr>
            <a:endParaRPr lang="en-US" sz="1200">
              <a:latin typeface="Arial"/>
              <a:cs typeface="Arial"/>
            </a:endParaRPr>
          </a:p>
          <a:p>
            <a:pPr marL="171450" indent="-171450">
              <a:buFont typeface="Calibri"/>
              <a:buChar char="-"/>
            </a:pPr>
            <a:endParaRPr lang="en-US">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3</a:t>
            </a:fld>
            <a:endParaRPr lang="en-US"/>
          </a:p>
        </p:txBody>
      </p:sp>
    </p:spTree>
    <p:extLst>
      <p:ext uri="{BB962C8B-B14F-4D97-AF65-F5344CB8AC3E}">
        <p14:creationId xmlns:p14="http://schemas.microsoft.com/office/powerpoint/2010/main" val="1761470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Coming updates</a:t>
            </a:r>
          </a:p>
          <a:p>
            <a:pPr marL="171450" indent="-171450">
              <a:buFontTx/>
              <a:buChar char="-"/>
            </a:pPr>
            <a:r>
              <a:rPr lang="en-CA">
                <a:cs typeface="Calibri"/>
              </a:rPr>
              <a:t>ATW audit tracker</a:t>
            </a:r>
          </a:p>
          <a:p>
            <a:pPr marL="171450" indent="-171450">
              <a:buFontTx/>
              <a:buChar char="-"/>
            </a:pPr>
            <a:r>
              <a:rPr lang="en-CA">
                <a:cs typeface="Calibri"/>
              </a:rPr>
              <a:t>BTW audit tracking method changing to ensure correct data is being displayed</a:t>
            </a:r>
          </a:p>
          <a:p>
            <a:pPr marL="171450" indent="-171450">
              <a:buFontTx/>
              <a:buChar char="-"/>
            </a:pPr>
            <a:r>
              <a:rPr lang="en-CA">
                <a:cs typeface="Calibri"/>
              </a:rPr>
              <a:t>Monthly Safety Inspection work orders being updated, Shop and FBO data to be displayed, fixing tracking for committee meeting work orders</a:t>
            </a:r>
          </a:p>
          <a:p>
            <a:pPr marL="171450" indent="-171450">
              <a:buFontTx/>
              <a:buChar char="-"/>
            </a:pPr>
            <a:endParaRPr lang="en-CA">
              <a:cs typeface="Calibri"/>
            </a:endParaRPr>
          </a:p>
          <a:p>
            <a:pPr marL="171450" indent="-171450">
              <a:buFontTx/>
              <a:buChar char="-"/>
            </a:pPr>
            <a:endParaRPr lang="en-CA">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32</a:t>
            </a:fld>
            <a:endParaRPr lang="en-US"/>
          </a:p>
        </p:txBody>
      </p:sp>
    </p:spTree>
    <p:extLst>
      <p:ext uri="{BB962C8B-B14F-4D97-AF65-F5344CB8AC3E}">
        <p14:creationId xmlns:p14="http://schemas.microsoft.com/office/powerpoint/2010/main" val="2112832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Pushback Safety reviewed</a:t>
            </a:r>
          </a:p>
          <a:p>
            <a:pPr marL="171450" indent="-171450">
              <a:buFontTx/>
              <a:buChar char="-"/>
            </a:pPr>
            <a:r>
              <a:rPr lang="en-CA"/>
              <a:t>Pushback connection and disconnection processes – this does require 2 team members</a:t>
            </a:r>
          </a:p>
          <a:p>
            <a:pPr marL="171450" indent="-171450">
              <a:buFontTx/>
              <a:buChar char="-"/>
            </a:pPr>
            <a:r>
              <a:rPr lang="en-CA"/>
              <a:t>Communication requirements</a:t>
            </a:r>
          </a:p>
          <a:p>
            <a:pPr marL="171450" indent="-171450">
              <a:buFontTx/>
              <a:buChar char="-"/>
            </a:pPr>
            <a:r>
              <a:rPr lang="en-CA"/>
              <a:t>How to manage events that could take place during pushback (</a:t>
            </a:r>
            <a:r>
              <a:rPr lang="en-CA" err="1"/>
              <a:t>i.e</a:t>
            </a:r>
            <a:r>
              <a:rPr lang="en-CA"/>
              <a:t> pushback aircraft separation, shear pin failure)</a:t>
            </a:r>
          </a:p>
          <a:p>
            <a:pPr marL="171450" indent="-171450">
              <a:buFontTx/>
              <a:buChar char="-"/>
            </a:pPr>
            <a:r>
              <a:rPr lang="en-CA"/>
              <a:t>Awareness piece for departures – things to be aware of, direction of travel of aircraft and effects of jet blast, position of adjacent aircraft, high winds, deplaning paths </a:t>
            </a:r>
            <a:r>
              <a:rPr lang="en-CA" err="1"/>
              <a:t>etc</a:t>
            </a:r>
            <a:br>
              <a:rPr lang="en-CA"/>
            </a:br>
            <a:r>
              <a:rPr lang="en-CA"/>
              <a:t>Wing walker requirements</a:t>
            </a:r>
          </a:p>
          <a:p>
            <a:pPr marL="171450" indent="-171450">
              <a:buFontTx/>
              <a:buChar char="-"/>
            </a:pPr>
            <a:endParaRPr lang="en-CA"/>
          </a:p>
          <a:p>
            <a:pPr marL="171450" indent="-171450">
              <a:buFontTx/>
              <a:buChar char="-"/>
            </a:pPr>
            <a:r>
              <a:rPr lang="en-CA"/>
              <a:t>Air Quality Awareness</a:t>
            </a:r>
          </a:p>
          <a:p>
            <a:pPr marL="171450" indent="-171450">
              <a:buFontTx/>
              <a:buChar char="-"/>
            </a:pPr>
            <a:r>
              <a:rPr lang="en-CA"/>
              <a:t>Provides links for assessing the day to day air quality within the provinces</a:t>
            </a:r>
          </a:p>
          <a:p>
            <a:pPr marL="171450" indent="-171450">
              <a:buFontTx/>
              <a:buChar char="-"/>
            </a:pPr>
            <a:r>
              <a:rPr lang="en-CA"/>
              <a:t>Was released to the west locations, will be released to Atlantic province stations </a:t>
            </a:r>
          </a:p>
          <a:p>
            <a:pPr marL="171450" indent="-171450">
              <a:buFontTx/>
              <a:buChar char="-"/>
            </a:pPr>
            <a:r>
              <a:rPr lang="en-CA"/>
              <a:t>The links can be used to obtain the most up to date data on air quality</a:t>
            </a:r>
          </a:p>
          <a:p>
            <a:pPr marL="171450" indent="-171450">
              <a:buFontTx/>
              <a:buChar char="-"/>
            </a:pPr>
            <a:r>
              <a:rPr lang="en-CA"/>
              <a:t>Recommended use of N95 for best available protection during poor quality days</a:t>
            </a:r>
          </a:p>
          <a:p>
            <a:pPr marL="171450" indent="-171450">
              <a:buFontTx/>
              <a:buChar char="-"/>
            </a:pPr>
            <a:endParaRPr lang="en-CA"/>
          </a:p>
          <a:p>
            <a:pPr marL="171450" indent="-171450">
              <a:buFontTx/>
              <a:buChar char="-"/>
            </a:pPr>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33</a:t>
            </a:fld>
            <a:endParaRPr lang="en-US"/>
          </a:p>
        </p:txBody>
      </p:sp>
    </p:spTree>
    <p:extLst>
      <p:ext uri="{BB962C8B-B14F-4D97-AF65-F5344CB8AC3E}">
        <p14:creationId xmlns:p14="http://schemas.microsoft.com/office/powerpoint/2010/main" val="509567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34</a:t>
            </a:fld>
            <a:endParaRPr lang="en-US"/>
          </a:p>
        </p:txBody>
      </p:sp>
    </p:spTree>
    <p:extLst>
      <p:ext uri="{BB962C8B-B14F-4D97-AF65-F5344CB8AC3E}">
        <p14:creationId xmlns:p14="http://schemas.microsoft.com/office/powerpoint/2010/main" val="29036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89A7C0-70F8-8744-8C25-7370CE568103}" type="slidenum">
              <a:rPr lang="en-US" smtClean="0"/>
              <a:t>35</a:t>
            </a:fld>
            <a:endParaRPr lang="en-US"/>
          </a:p>
        </p:txBody>
      </p:sp>
    </p:spTree>
    <p:extLst>
      <p:ext uri="{BB962C8B-B14F-4D97-AF65-F5344CB8AC3E}">
        <p14:creationId xmlns:p14="http://schemas.microsoft.com/office/powerpoint/2010/main" val="374081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a:buNone/>
            </a:pPr>
            <a:r>
              <a:rPr lang="en-CA">
                <a:cs typeface="Calibri"/>
              </a:rPr>
              <a:t>As previously mentioned we are currently working on program within work tango to additionally recognize team members that are mentioned on safety accolades, updates will be provided on every ASQRB until the program is ready for launch</a:t>
            </a:r>
          </a:p>
        </p:txBody>
      </p:sp>
      <p:sp>
        <p:nvSpPr>
          <p:cNvPr id="4" name="Slide Number Placeholder 3"/>
          <p:cNvSpPr>
            <a:spLocks noGrp="1"/>
          </p:cNvSpPr>
          <p:nvPr>
            <p:ph type="sldNum" sz="quarter" idx="5"/>
          </p:nvPr>
        </p:nvSpPr>
        <p:spPr/>
        <p:txBody>
          <a:bodyPr/>
          <a:lstStyle/>
          <a:p>
            <a:fld id="{4F89A7C0-70F8-8744-8C25-7370CE568103}" type="slidenum">
              <a:rPr lang="en-US" smtClean="0"/>
              <a:t>4</a:t>
            </a:fld>
            <a:endParaRPr lang="en-US"/>
          </a:p>
        </p:txBody>
      </p:sp>
    </p:spTree>
    <p:extLst>
      <p:ext uri="{BB962C8B-B14F-4D97-AF65-F5344CB8AC3E}">
        <p14:creationId xmlns:p14="http://schemas.microsoft.com/office/powerpoint/2010/main" val="77502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endParaRPr lang="en-CA">
              <a:cs typeface="Calibri"/>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6</a:t>
            </a:fld>
            <a:endParaRPr lang="en-US"/>
          </a:p>
        </p:txBody>
      </p:sp>
    </p:spTree>
    <p:extLst>
      <p:ext uri="{BB962C8B-B14F-4D97-AF65-F5344CB8AC3E}">
        <p14:creationId xmlns:p14="http://schemas.microsoft.com/office/powerpoint/2010/main" val="39953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2023 Corporate Safety Goal for Aircraft Damage is 0.392 rate per thousand. This is set at a 5% reduction (improvement)  from 2022 rate of 0.413</a:t>
            </a:r>
          </a:p>
        </p:txBody>
      </p:sp>
      <p:sp>
        <p:nvSpPr>
          <p:cNvPr id="4" name="Slide Number Placeholder 3"/>
          <p:cNvSpPr>
            <a:spLocks noGrp="1"/>
          </p:cNvSpPr>
          <p:nvPr>
            <p:ph type="sldNum" sz="quarter" idx="5"/>
          </p:nvPr>
        </p:nvSpPr>
        <p:spPr/>
        <p:txBody>
          <a:bodyPr/>
          <a:lstStyle/>
          <a:p>
            <a:fld id="{4F89A7C0-70F8-8744-8C25-7370CE568103}" type="slidenum">
              <a:rPr lang="en-US" smtClean="0"/>
              <a:t>7</a:t>
            </a:fld>
            <a:endParaRPr lang="en-US"/>
          </a:p>
        </p:txBody>
      </p:sp>
    </p:spTree>
    <p:extLst>
      <p:ext uri="{BB962C8B-B14F-4D97-AF65-F5344CB8AC3E}">
        <p14:creationId xmlns:p14="http://schemas.microsoft.com/office/powerpoint/2010/main" val="415011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CA">
                <a:cs typeface="Calibri" panose="020F0502020204030204"/>
              </a:rPr>
              <a:t>16 LTI YTD</a:t>
            </a:r>
          </a:p>
        </p:txBody>
      </p:sp>
      <p:sp>
        <p:nvSpPr>
          <p:cNvPr id="4" name="Slide Number Placeholder 3"/>
          <p:cNvSpPr>
            <a:spLocks noGrp="1"/>
          </p:cNvSpPr>
          <p:nvPr>
            <p:ph type="sldNum" sz="quarter" idx="5"/>
          </p:nvPr>
        </p:nvSpPr>
        <p:spPr/>
        <p:txBody>
          <a:bodyPr/>
          <a:lstStyle/>
          <a:p>
            <a:fld id="{4F89A7C0-70F8-8744-8C25-7370CE568103}" type="slidenum">
              <a:rPr lang="en-US" smtClean="0"/>
              <a:t>8</a:t>
            </a:fld>
            <a:endParaRPr lang="en-US"/>
          </a:p>
        </p:txBody>
      </p:sp>
    </p:spTree>
    <p:extLst>
      <p:ext uri="{BB962C8B-B14F-4D97-AF65-F5344CB8AC3E}">
        <p14:creationId xmlns:p14="http://schemas.microsoft.com/office/powerpoint/2010/main" val="421584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Numbers continue to move in a downward trend consistent with weather changes. </a:t>
            </a:r>
          </a:p>
        </p:txBody>
      </p:sp>
      <p:sp>
        <p:nvSpPr>
          <p:cNvPr id="4" name="Slide Number Placeholder 3"/>
          <p:cNvSpPr>
            <a:spLocks noGrp="1"/>
          </p:cNvSpPr>
          <p:nvPr>
            <p:ph type="sldNum" sz="quarter" idx="5"/>
          </p:nvPr>
        </p:nvSpPr>
        <p:spPr/>
        <p:txBody>
          <a:bodyPr/>
          <a:lstStyle/>
          <a:p>
            <a:fld id="{4F89A7C0-70F8-8744-8C25-7370CE568103}" type="slidenum">
              <a:rPr lang="en-US" smtClean="0"/>
              <a:t>9</a:t>
            </a:fld>
            <a:endParaRPr lang="en-US"/>
          </a:p>
        </p:txBody>
      </p:sp>
    </p:spTree>
    <p:extLst>
      <p:ext uri="{BB962C8B-B14F-4D97-AF65-F5344CB8AC3E}">
        <p14:creationId xmlns:p14="http://schemas.microsoft.com/office/powerpoint/2010/main" val="319702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April</a:t>
            </a:r>
            <a:r>
              <a:rPr lang="en-CA"/>
              <a:t> </a:t>
            </a:r>
            <a:r>
              <a:rPr lang="en-CA">
                <a:effectLst/>
              </a:rPr>
              <a:t>2023</a:t>
            </a:r>
            <a:r>
              <a:rPr lang="en-CA"/>
              <a:t> </a:t>
            </a:r>
            <a:r>
              <a:rPr lang="en-US"/>
              <a:t> </a:t>
            </a:r>
          </a:p>
          <a:p>
            <a:r>
              <a:rPr lang="en-CA">
                <a:effectLst/>
              </a:rPr>
              <a:t>OH&amp;S EVENTS</a:t>
            </a:r>
            <a:r>
              <a:rPr lang="en-US"/>
              <a:t> </a:t>
            </a:r>
            <a:endParaRPr lang="en-CA"/>
          </a:p>
          <a:p>
            <a:r>
              <a:rPr lang="en-CA"/>
              <a:t>93 OH&amp;S Staff Related Reports YTD</a:t>
            </a:r>
            <a:r>
              <a:rPr lang="en-US"/>
              <a:t> </a:t>
            </a:r>
            <a:endParaRPr lang="en-CA"/>
          </a:p>
          <a:p>
            <a:r>
              <a:rPr lang="en-CA"/>
              <a:t> </a:t>
            </a:r>
            <a:endParaRPr lang="en-CA">
              <a:cs typeface="Calibri"/>
            </a:endParaRPr>
          </a:p>
          <a:p>
            <a:r>
              <a:rPr lang="en-CA"/>
              <a:t>13 </a:t>
            </a:r>
            <a:r>
              <a:rPr lang="en-CA">
                <a:effectLst/>
              </a:rPr>
              <a:t>OH&amp;S</a:t>
            </a:r>
            <a:r>
              <a:rPr lang="en-CA"/>
              <a:t> Staff Related reports</a:t>
            </a:r>
            <a:r>
              <a:rPr lang="en-CA">
                <a:effectLst/>
              </a:rPr>
              <a:t> filed in </a:t>
            </a:r>
            <a:r>
              <a:rPr lang="en-CA"/>
              <a:t>April</a:t>
            </a:r>
            <a:r>
              <a:rPr lang="en-US"/>
              <a:t> </a:t>
            </a:r>
            <a:endParaRPr lang="en-CA"/>
          </a:p>
          <a:p>
            <a:r>
              <a:rPr lang="en-US"/>
              <a:t> </a:t>
            </a:r>
            <a:endParaRPr lang="en-CA"/>
          </a:p>
          <a:p>
            <a:r>
              <a:rPr lang="en-CA"/>
              <a:t>  1 x PPE Not worn and 1 x Unsafe act</a:t>
            </a:r>
            <a:r>
              <a:rPr lang="en-US"/>
              <a:t> </a:t>
            </a:r>
            <a:endParaRPr lang="en-CA"/>
          </a:p>
          <a:p>
            <a:r>
              <a:rPr lang="en-CA"/>
              <a:t> </a:t>
            </a:r>
            <a:endParaRPr lang="en-CA">
              <a:cs typeface="Calibri"/>
            </a:endParaRPr>
          </a:p>
          <a:p>
            <a:pPr marL="285750" indent="-285750">
              <a:buFont typeface="Arial"/>
              <a:buChar char="•"/>
            </a:pPr>
            <a:r>
              <a:rPr lang="en-CA">
                <a:effectLst/>
              </a:rPr>
              <a:t>Staff Injuries Non LTI events</a:t>
            </a:r>
            <a:r>
              <a:rPr lang="en-CA"/>
              <a:t> – 8 events</a:t>
            </a:r>
            <a:r>
              <a:rPr lang="en-US"/>
              <a:t> </a:t>
            </a:r>
            <a:endParaRPr lang="en-CA"/>
          </a:p>
          <a:p>
            <a:pPr marL="285750" indent="-285750">
              <a:buFont typeface="Arial"/>
              <a:buChar char="•"/>
            </a:pPr>
            <a:r>
              <a:rPr lang="en-CA"/>
              <a:t>1 each for sprain and 1 twist/bend</a:t>
            </a:r>
            <a:r>
              <a:rPr lang="en-US"/>
              <a:t> </a:t>
            </a:r>
            <a:endParaRPr lang="en-CA"/>
          </a:p>
          <a:p>
            <a:pPr marL="285750" indent="-285750">
              <a:buFont typeface="Arial"/>
              <a:buChar char="•"/>
            </a:pPr>
            <a:r>
              <a:rPr lang="en-CA"/>
              <a:t> Other   – 2 x hit face, 1 x hand caught/crush, 1 x reaction to spices, 1 x leg, 1 x hand cut.</a:t>
            </a:r>
          </a:p>
          <a:p>
            <a:r>
              <a:rPr lang="en-CA"/>
              <a:t> </a:t>
            </a:r>
            <a:endParaRPr lang="en-CA">
              <a:cs typeface="Calibri"/>
            </a:endParaRPr>
          </a:p>
          <a:p>
            <a:r>
              <a:rPr lang="en-CA"/>
              <a:t>3 LTI events for April 1 each for Saskatoon, Kitchener, Kelowna</a:t>
            </a:r>
            <a:r>
              <a:rPr lang="en-US"/>
              <a:t> </a:t>
            </a:r>
            <a:endParaRPr lang="en-CA"/>
          </a:p>
          <a:p>
            <a:r>
              <a:rPr lang="en-CA"/>
              <a:t> </a:t>
            </a:r>
            <a:endParaRPr lang="en-CA">
              <a:cs typeface="Calibri"/>
            </a:endParaRPr>
          </a:p>
          <a:p>
            <a:r>
              <a:rPr lang="en-CA">
                <a:effectLst/>
              </a:rPr>
              <a:t>12 Committee meetings planed – </a:t>
            </a:r>
            <a:r>
              <a:rPr lang="en-CA"/>
              <a:t>8 </a:t>
            </a:r>
            <a:r>
              <a:rPr lang="en-CA">
                <a:effectLst/>
              </a:rPr>
              <a:t>completed</a:t>
            </a:r>
            <a:r>
              <a:rPr lang="en-CA"/>
              <a:t>  – </a:t>
            </a:r>
            <a:r>
              <a:rPr lang="en-CA" b="1"/>
              <a:t>66%</a:t>
            </a:r>
            <a:endParaRPr lang="en-CA"/>
          </a:p>
          <a:p>
            <a:r>
              <a:rPr lang="en-CA">
                <a:effectLst/>
              </a:rPr>
              <a:t>Safety Inspections - BTW – </a:t>
            </a:r>
            <a:r>
              <a:rPr lang="en-CA"/>
              <a:t>15 </a:t>
            </a:r>
            <a:r>
              <a:rPr lang="en-CA">
                <a:effectLst/>
              </a:rPr>
              <a:t>of </a:t>
            </a:r>
            <a:r>
              <a:rPr lang="en-CA"/>
              <a:t>19</a:t>
            </a:r>
            <a:r>
              <a:rPr lang="en-CA">
                <a:effectLst/>
              </a:rPr>
              <a:t> </a:t>
            </a:r>
            <a:r>
              <a:rPr lang="en-CA"/>
              <a:t>completed</a:t>
            </a:r>
            <a:r>
              <a:rPr lang="en-US"/>
              <a:t>  - </a:t>
            </a:r>
            <a:r>
              <a:rPr lang="en-US" b="1"/>
              <a:t>79%</a:t>
            </a:r>
            <a:endParaRPr lang="en-CA"/>
          </a:p>
          <a:p>
            <a:r>
              <a:rPr lang="en-CA"/>
              <a:t>                                    ATW</a:t>
            </a:r>
            <a:r>
              <a:rPr lang="en-CA">
                <a:effectLst/>
              </a:rPr>
              <a:t> – </a:t>
            </a:r>
            <a:r>
              <a:rPr lang="en-CA"/>
              <a:t>12 </a:t>
            </a:r>
            <a:r>
              <a:rPr lang="en-CA">
                <a:effectLst/>
              </a:rPr>
              <a:t>of </a:t>
            </a:r>
            <a:r>
              <a:rPr lang="en-CA"/>
              <a:t>21 </a:t>
            </a:r>
            <a:r>
              <a:rPr lang="en-CA">
                <a:effectLst/>
              </a:rPr>
              <a:t>completed</a:t>
            </a:r>
            <a:r>
              <a:rPr lang="en-CA"/>
              <a:t>  - </a:t>
            </a:r>
            <a:r>
              <a:rPr lang="en-CA" b="1"/>
              <a:t>58%</a:t>
            </a:r>
            <a:endParaRPr lang="en-CA"/>
          </a:p>
          <a:p>
            <a:r>
              <a:rPr lang="en-CA"/>
              <a:t>       </a:t>
            </a:r>
            <a:r>
              <a:rPr lang="en-CA">
                <a:effectLst/>
              </a:rPr>
              <a:t> </a:t>
            </a:r>
            <a:r>
              <a:rPr lang="en-CA"/>
              <a:t> </a:t>
            </a:r>
            <a:r>
              <a:rPr lang="en-CA">
                <a:effectLst/>
              </a:rPr>
              <a:t>FBO – </a:t>
            </a:r>
            <a:r>
              <a:rPr lang="en-CA"/>
              <a:t>4</a:t>
            </a:r>
            <a:r>
              <a:rPr lang="en-CA">
                <a:effectLst/>
              </a:rPr>
              <a:t> of 4 completed</a:t>
            </a:r>
            <a:r>
              <a:rPr lang="en-US"/>
              <a:t>  -</a:t>
            </a:r>
            <a:r>
              <a:rPr lang="en-US" b="1"/>
              <a:t>100%</a:t>
            </a:r>
            <a:endParaRPr lang="en-CA"/>
          </a:p>
          <a:p>
            <a:r>
              <a:rPr lang="en-CA"/>
              <a:t>       </a:t>
            </a:r>
            <a:r>
              <a:rPr lang="en-CA">
                <a:effectLst/>
              </a:rPr>
              <a:t> </a:t>
            </a:r>
            <a:r>
              <a:rPr lang="en-CA"/>
              <a:t> </a:t>
            </a:r>
            <a:r>
              <a:rPr lang="en-CA">
                <a:effectLst/>
              </a:rPr>
              <a:t>SHOP – </a:t>
            </a:r>
            <a:r>
              <a:rPr lang="en-CA"/>
              <a:t>3 </a:t>
            </a:r>
            <a:r>
              <a:rPr lang="en-CA">
                <a:effectLst/>
              </a:rPr>
              <a:t>of </a:t>
            </a:r>
            <a:r>
              <a:rPr lang="en-CA"/>
              <a:t>4 </a:t>
            </a:r>
            <a:r>
              <a:rPr lang="en-CA">
                <a:effectLst/>
              </a:rPr>
              <a:t>completed</a:t>
            </a:r>
            <a:r>
              <a:rPr lang="en-US"/>
              <a:t>  – </a:t>
            </a:r>
            <a:r>
              <a:rPr lang="en-US" b="1"/>
              <a:t>75% YXE</a:t>
            </a:r>
            <a:endParaRPr lang="en-CA"/>
          </a:p>
          <a:p>
            <a:r>
              <a:rPr lang="en-US"/>
              <a:t> </a:t>
            </a:r>
            <a:endParaRPr lang="en-CA"/>
          </a:p>
          <a:p>
            <a:r>
              <a:rPr lang="en-US"/>
              <a:t>Canada Labour Code in the Portal under TM quick links</a:t>
            </a:r>
            <a:endParaRPr lang="en-CA"/>
          </a:p>
          <a:p>
            <a:endParaRPr lang="en-CA" sz="1100">
              <a:effectLst/>
              <a:latin typeface="Calibri"/>
              <a:ea typeface="Calibri" panose="020F0502020204030204" pitchFamily="34" charset="0"/>
              <a:cs typeface="Calibri"/>
            </a:endParaRPr>
          </a:p>
          <a:p>
            <a:pPr marL="285750" indent="-285750">
              <a:buFont typeface="Arial"/>
              <a:buChar char="•"/>
            </a:pPr>
            <a:endParaRPr lang="en-CA">
              <a:cs typeface="Calibri" panose="020F0502020204030204"/>
            </a:endParaRPr>
          </a:p>
        </p:txBody>
      </p:sp>
      <p:sp>
        <p:nvSpPr>
          <p:cNvPr id="4" name="Slide Number Placeholder 3"/>
          <p:cNvSpPr>
            <a:spLocks noGrp="1"/>
          </p:cNvSpPr>
          <p:nvPr>
            <p:ph type="sldNum" sz="quarter" idx="5"/>
          </p:nvPr>
        </p:nvSpPr>
        <p:spPr/>
        <p:txBody>
          <a:bodyPr/>
          <a:lstStyle/>
          <a:p>
            <a:fld id="{4F89A7C0-70F8-8744-8C25-7370CE568103}" type="slidenum">
              <a:rPr lang="en-US" smtClean="0"/>
              <a:t>10</a:t>
            </a:fld>
            <a:endParaRPr lang="en-US"/>
          </a:p>
        </p:txBody>
      </p:sp>
    </p:spTree>
    <p:extLst>
      <p:ext uri="{BB962C8B-B14F-4D97-AF65-F5344CB8AC3E}">
        <p14:creationId xmlns:p14="http://schemas.microsoft.com/office/powerpoint/2010/main" val="3001442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_Ticketin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a:srcRect/>
          <a:stretch/>
        </p:blipFill>
        <p:spPr>
          <a:xfrm>
            <a:off x="-117764" y="-1425344"/>
            <a:ext cx="12427527" cy="8282947"/>
          </a:xfrm>
          <a:prstGeom prst="rect">
            <a:avLst/>
          </a:prstGeom>
        </p:spPr>
      </p:pic>
      <p:sp>
        <p:nvSpPr>
          <p:cNvPr id="20" name="Rectangle 19"/>
          <p:cNvSpPr/>
          <p:nvPr userDrawn="1"/>
        </p:nvSpPr>
        <p:spPr>
          <a:xfrm>
            <a:off x="-1" y="397"/>
            <a:ext cx="674557" cy="1677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5416530"/>
            <a:ext cx="5171606" cy="14493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V="1">
            <a:off x="5171606" y="5416527"/>
            <a:ext cx="1394085" cy="1449393"/>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p:cNvSpPr>
            <a:spLocks noGrp="1"/>
          </p:cNvSpPr>
          <p:nvPr>
            <p:ph type="body" sz="quarter" idx="10" hasCustomPrompt="1"/>
          </p:nvPr>
        </p:nvSpPr>
        <p:spPr>
          <a:xfrm>
            <a:off x="674688" y="5453063"/>
            <a:ext cx="5133975" cy="457200"/>
          </a:xfrm>
          <a:prstGeom prst="rect">
            <a:avLst/>
          </a:prstGeom>
        </p:spPr>
        <p:txBody>
          <a:bodyPr/>
          <a:lstStyle>
            <a:lvl1pPr marL="0" indent="0">
              <a:buNone/>
              <a:defRPr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Presentation Title</a:t>
            </a:r>
          </a:p>
        </p:txBody>
      </p:sp>
      <p:sp>
        <p:nvSpPr>
          <p:cNvPr id="34" name="Text Placeholder 32"/>
          <p:cNvSpPr>
            <a:spLocks noGrp="1"/>
          </p:cNvSpPr>
          <p:nvPr>
            <p:ph type="body" sz="quarter" idx="11" hasCustomPrompt="1"/>
          </p:nvPr>
        </p:nvSpPr>
        <p:spPr>
          <a:xfrm>
            <a:off x="2279859" y="5946795"/>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35" name="Date Placeholder 6"/>
          <p:cNvSpPr txBox="1">
            <a:spLocks/>
          </p:cNvSpPr>
          <p:nvPr userDrawn="1"/>
        </p:nvSpPr>
        <p:spPr>
          <a:xfrm>
            <a:off x="674556" y="5945293"/>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for:</a:t>
            </a:r>
          </a:p>
        </p:txBody>
      </p:sp>
      <p:sp>
        <p:nvSpPr>
          <p:cNvPr id="36" name="Date Placeholder 6"/>
          <p:cNvSpPr txBox="1">
            <a:spLocks/>
          </p:cNvSpPr>
          <p:nvPr userDrawn="1"/>
        </p:nvSpPr>
        <p:spPr>
          <a:xfrm>
            <a:off x="674556" y="6299202"/>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by:</a:t>
            </a:r>
          </a:p>
        </p:txBody>
      </p:sp>
      <p:sp>
        <p:nvSpPr>
          <p:cNvPr id="37" name="Text Placeholder 32"/>
          <p:cNvSpPr>
            <a:spLocks noGrp="1"/>
          </p:cNvSpPr>
          <p:nvPr>
            <p:ph type="body" sz="quarter" idx="12" hasCustomPrompt="1"/>
          </p:nvPr>
        </p:nvSpPr>
        <p:spPr>
          <a:xfrm>
            <a:off x="2279859" y="6299202"/>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39" name="Rectangle 38">
            <a:extLst>
              <a:ext uri="{FF2B5EF4-FFF2-40B4-BE49-F238E27FC236}">
                <a16:creationId xmlns:a16="http://schemas.microsoft.com/office/drawing/2014/main" id="{0A4EFDE3-8BE5-C549-B4AF-233328CDA4B9}"/>
              </a:ext>
            </a:extLst>
          </p:cNvPr>
          <p:cNvSpPr/>
          <p:nvPr userDrawn="1"/>
        </p:nvSpPr>
        <p:spPr>
          <a:xfrm>
            <a:off x="0" y="2653434"/>
            <a:ext cx="674557" cy="16779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2"/>
          <p:cNvSpPr>
            <a:spLocks noGrp="1"/>
          </p:cNvSpPr>
          <p:nvPr>
            <p:ph type="body" sz="quarter" idx="13" hasCustomPrompt="1"/>
          </p:nvPr>
        </p:nvSpPr>
        <p:spPr>
          <a:xfrm>
            <a:off x="5435601" y="1080576"/>
            <a:ext cx="4975602" cy="1696491"/>
          </a:xfrm>
          <a:prstGeom prst="rect">
            <a:avLst/>
          </a:prstGeom>
          <a:effectLst>
            <a:outerShdw blurRad="50800" dist="38100" dir="2700000" algn="tl" rotWithShape="0">
              <a:prstClr val="black">
                <a:alpha val="40000"/>
              </a:prstClr>
            </a:outerShdw>
          </a:effectLst>
        </p:spPr>
        <p:txBody>
          <a:bodyPr/>
          <a:lstStyle>
            <a:lvl1pPr marL="0" indent="0" algn="ctr">
              <a:buNone/>
              <a:defRPr sz="55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Enter </a:t>
            </a:r>
            <a:br>
              <a:rPr lang="en-US"/>
            </a:br>
            <a:r>
              <a:rPr lang="en-US"/>
              <a:t>Title Here</a:t>
            </a:r>
          </a:p>
        </p:txBody>
      </p:sp>
      <p:pic>
        <p:nvPicPr>
          <p:cNvPr id="43" name="Picture 4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09148" y="2990309"/>
            <a:ext cx="4228508" cy="1980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752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ext_Image_Blue">
    <p:spTree>
      <p:nvGrpSpPr>
        <p:cNvPr id="1" name=""/>
        <p:cNvGrpSpPr/>
        <p:nvPr/>
      </p:nvGrpSpPr>
      <p:grpSpPr>
        <a:xfrm>
          <a:off x="0" y="0"/>
          <a:ext cx="0" cy="0"/>
          <a:chOff x="0" y="0"/>
          <a:chExt cx="0" cy="0"/>
        </a:xfrm>
      </p:grpSpPr>
      <p:sp>
        <p:nvSpPr>
          <p:cNvPr id="11" name="Rectangle 10"/>
          <p:cNvSpPr/>
          <p:nvPr userDrawn="1"/>
        </p:nvSpPr>
        <p:spPr>
          <a:xfrm>
            <a:off x="0" y="0"/>
            <a:ext cx="602507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p:cNvSpPr>
            <a:spLocks noGrp="1"/>
          </p:cNvSpPr>
          <p:nvPr>
            <p:ph type="pic" sz="quarter" idx="13"/>
          </p:nvPr>
        </p:nvSpPr>
        <p:spPr>
          <a:xfrm>
            <a:off x="6024563" y="0"/>
            <a:ext cx="6167437" cy="6858000"/>
          </a:xfrm>
          <a:prstGeom prst="rect">
            <a:avLst/>
          </a:prstGeom>
        </p:spPr>
        <p:txBody>
          <a:bodyPr/>
          <a:lstStyle/>
          <a:p>
            <a:endParaRPr lang="en-US"/>
          </a:p>
        </p:txBody>
      </p:sp>
      <p:sp>
        <p:nvSpPr>
          <p:cNvPr id="9" name="Rectangle 8"/>
          <p:cNvSpPr/>
          <p:nvPr userDrawn="1"/>
        </p:nvSpPr>
        <p:spPr>
          <a:xfrm>
            <a:off x="0" y="0"/>
            <a:ext cx="6025072" cy="1153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flipV="1">
            <a:off x="6025072" y="0"/>
            <a:ext cx="1167319" cy="115318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2"/>
          <p:cNvSpPr>
            <a:spLocks noGrp="1"/>
          </p:cNvSpPr>
          <p:nvPr>
            <p:ph type="body" sz="quarter" idx="10" hasCustomPrompt="1"/>
          </p:nvPr>
        </p:nvSpPr>
        <p:spPr>
          <a:xfrm>
            <a:off x="674688" y="347993"/>
            <a:ext cx="5133975" cy="457200"/>
          </a:xfrm>
          <a:prstGeom prst="rect">
            <a:avLst/>
          </a:prstGeom>
        </p:spPr>
        <p:txBody>
          <a:bodyPr/>
          <a:lstStyle>
            <a:lvl1pPr marL="0" indent="0">
              <a:buNone/>
              <a:defRPr sz="3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Title</a:t>
            </a:r>
          </a:p>
        </p:txBody>
      </p:sp>
      <p:sp>
        <p:nvSpPr>
          <p:cNvPr id="19" name="Text Placeholder 32"/>
          <p:cNvSpPr>
            <a:spLocks noGrp="1"/>
          </p:cNvSpPr>
          <p:nvPr>
            <p:ph type="body" sz="quarter" idx="11" hasCustomPrompt="1"/>
          </p:nvPr>
        </p:nvSpPr>
        <p:spPr>
          <a:xfrm>
            <a:off x="674689" y="1692843"/>
            <a:ext cx="4710112" cy="457200"/>
          </a:xfrm>
          <a:prstGeom prst="rect">
            <a:avLst/>
          </a:prstGeom>
        </p:spPr>
        <p:txBody>
          <a:bodyPr/>
          <a:lstStyle>
            <a:lvl1pPr marL="0" indent="0">
              <a:buNone/>
              <a:defRPr sz="2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20" name="Text Placeholder 13"/>
          <p:cNvSpPr>
            <a:spLocks noGrp="1"/>
          </p:cNvSpPr>
          <p:nvPr>
            <p:ph type="body" sz="quarter" idx="12" hasCustomPrompt="1"/>
          </p:nvPr>
        </p:nvSpPr>
        <p:spPr>
          <a:xfrm>
            <a:off x="674688" y="2282853"/>
            <a:ext cx="4710113" cy="3906362"/>
          </a:xfrm>
          <a:prstGeom prst="rect">
            <a:avLst/>
          </a:prstGeom>
        </p:spPr>
        <p:txBody>
          <a:bodyPr/>
          <a:lstStyle>
            <a:lvl1pPr marL="0" indent="0">
              <a:buNone/>
              <a:defRPr sz="1800" b="0" baseline="0">
                <a:solidFill>
                  <a:schemeClr val="bg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6533" y="6189215"/>
            <a:ext cx="1169797" cy="432825"/>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37AF04F8-3D0F-45DA-A761-9D25EEFC6F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86533" y="6189215"/>
            <a:ext cx="1169797" cy="432824"/>
          </a:xfrm>
          <a:prstGeom prst="rect">
            <a:avLst/>
          </a:prstGeom>
          <a:effectLst/>
        </p:spPr>
      </p:pic>
    </p:spTree>
    <p:extLst>
      <p:ext uri="{BB962C8B-B14F-4D97-AF65-F5344CB8AC3E}">
        <p14:creationId xmlns:p14="http://schemas.microsoft.com/office/powerpoint/2010/main" val="41950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ext_Column">
    <p:spTree>
      <p:nvGrpSpPr>
        <p:cNvPr id="1" name=""/>
        <p:cNvGrpSpPr/>
        <p:nvPr/>
      </p:nvGrpSpPr>
      <p:grpSpPr>
        <a:xfrm>
          <a:off x="0" y="0"/>
          <a:ext cx="0" cy="0"/>
          <a:chOff x="0" y="0"/>
          <a:chExt cx="0" cy="0"/>
        </a:xfrm>
      </p:grpSpPr>
      <p:sp>
        <p:nvSpPr>
          <p:cNvPr id="4" name="Rectangle 3"/>
          <p:cNvSpPr/>
          <p:nvPr userDrawn="1"/>
        </p:nvSpPr>
        <p:spPr>
          <a:xfrm>
            <a:off x="0" y="0"/>
            <a:ext cx="5642043" cy="1153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userDrawn="1"/>
        </p:nvSpPr>
        <p:spPr>
          <a:xfrm flipV="1">
            <a:off x="5642043" y="0"/>
            <a:ext cx="1167319" cy="115318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6533" y="6164839"/>
            <a:ext cx="1169797" cy="457200"/>
          </a:xfrm>
          <a:prstGeom prst="rect">
            <a:avLst/>
          </a:prstGeom>
          <a:effectLst/>
        </p:spPr>
      </p:pic>
      <p:sp>
        <p:nvSpPr>
          <p:cNvPr id="10" name="Text Placeholder 32"/>
          <p:cNvSpPr>
            <a:spLocks noGrp="1"/>
          </p:cNvSpPr>
          <p:nvPr>
            <p:ph type="body" sz="quarter" idx="11" hasCustomPrompt="1"/>
          </p:nvPr>
        </p:nvSpPr>
        <p:spPr>
          <a:xfrm>
            <a:off x="674689" y="1692843"/>
            <a:ext cx="4913312" cy="457200"/>
          </a:xfrm>
          <a:prstGeom prst="rect">
            <a:avLst/>
          </a:prstGeom>
        </p:spPr>
        <p:txBody>
          <a:bodyPr/>
          <a:lstStyle>
            <a:lvl1pPr marL="0" indent="0">
              <a:buNone/>
              <a:defRPr sz="2400" b="1"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11" name="Text Placeholder 13"/>
          <p:cNvSpPr>
            <a:spLocks noGrp="1"/>
          </p:cNvSpPr>
          <p:nvPr>
            <p:ph type="body" sz="quarter" idx="12" hasCustomPrompt="1"/>
          </p:nvPr>
        </p:nvSpPr>
        <p:spPr>
          <a:xfrm>
            <a:off x="674688" y="2282853"/>
            <a:ext cx="4913313" cy="3593014"/>
          </a:xfrm>
          <a:prstGeom prst="rect">
            <a:avLst/>
          </a:prstGeom>
        </p:spPr>
        <p:txBody>
          <a:bodyPr/>
          <a:lstStyle>
            <a:lvl1pPr marL="0" indent="0">
              <a:buNone/>
              <a:defRPr sz="1800" b="0" baseline="0">
                <a:solidFill>
                  <a:schemeClr val="tx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sp>
        <p:nvSpPr>
          <p:cNvPr id="12" name="Text Placeholder 32"/>
          <p:cNvSpPr>
            <a:spLocks noGrp="1"/>
          </p:cNvSpPr>
          <p:nvPr>
            <p:ph type="body" sz="quarter" idx="13" hasCustomPrompt="1"/>
          </p:nvPr>
        </p:nvSpPr>
        <p:spPr>
          <a:xfrm>
            <a:off x="6110293" y="1692843"/>
            <a:ext cx="4913312" cy="457200"/>
          </a:xfrm>
          <a:prstGeom prst="rect">
            <a:avLst/>
          </a:prstGeom>
        </p:spPr>
        <p:txBody>
          <a:bodyPr/>
          <a:lstStyle>
            <a:lvl1pPr marL="0" indent="0">
              <a:buNone/>
              <a:defRPr sz="2400" b="1"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13" name="Text Placeholder 13"/>
          <p:cNvSpPr>
            <a:spLocks noGrp="1"/>
          </p:cNvSpPr>
          <p:nvPr>
            <p:ph type="body" sz="quarter" idx="14" hasCustomPrompt="1"/>
          </p:nvPr>
        </p:nvSpPr>
        <p:spPr>
          <a:xfrm>
            <a:off x="6110292" y="2282853"/>
            <a:ext cx="4913313" cy="3593014"/>
          </a:xfrm>
          <a:prstGeom prst="rect">
            <a:avLst/>
          </a:prstGeom>
        </p:spPr>
        <p:txBody>
          <a:bodyPr/>
          <a:lstStyle>
            <a:lvl1pPr marL="0" indent="0">
              <a:buNone/>
              <a:defRPr sz="1800" b="0" baseline="0">
                <a:solidFill>
                  <a:schemeClr val="tx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sp>
        <p:nvSpPr>
          <p:cNvPr id="14" name="Text Placeholder 32"/>
          <p:cNvSpPr>
            <a:spLocks noGrp="1"/>
          </p:cNvSpPr>
          <p:nvPr>
            <p:ph type="body" sz="quarter" idx="10" hasCustomPrompt="1"/>
          </p:nvPr>
        </p:nvSpPr>
        <p:spPr>
          <a:xfrm>
            <a:off x="674688" y="347993"/>
            <a:ext cx="5133975" cy="457200"/>
          </a:xfrm>
          <a:prstGeom prst="rect">
            <a:avLst/>
          </a:prstGeom>
        </p:spPr>
        <p:txBody>
          <a:bodyPr/>
          <a:lstStyle>
            <a:lvl1pPr marL="0" indent="0">
              <a:buNone/>
              <a:defRPr sz="3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Title</a:t>
            </a:r>
          </a:p>
        </p:txBody>
      </p:sp>
    </p:spTree>
    <p:extLst>
      <p:ext uri="{BB962C8B-B14F-4D97-AF65-F5344CB8AC3E}">
        <p14:creationId xmlns:p14="http://schemas.microsoft.com/office/powerpoint/2010/main" val="1400640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ext_Column_Blu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6534" y="6189215"/>
            <a:ext cx="1169794" cy="432824"/>
          </a:xfrm>
          <a:prstGeom prst="rect">
            <a:avLst/>
          </a:prstGeom>
          <a:effectLst/>
        </p:spPr>
      </p:pic>
      <p:sp>
        <p:nvSpPr>
          <p:cNvPr id="4" name="Rectangle 3"/>
          <p:cNvSpPr/>
          <p:nvPr userDrawn="1"/>
        </p:nvSpPr>
        <p:spPr>
          <a:xfrm>
            <a:off x="0" y="0"/>
            <a:ext cx="5642043" cy="1153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userDrawn="1"/>
        </p:nvSpPr>
        <p:spPr>
          <a:xfrm flipV="1">
            <a:off x="5642043" y="0"/>
            <a:ext cx="1167319" cy="115318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2"/>
          <p:cNvSpPr>
            <a:spLocks noGrp="1"/>
          </p:cNvSpPr>
          <p:nvPr>
            <p:ph type="body" sz="quarter" idx="11" hasCustomPrompt="1"/>
          </p:nvPr>
        </p:nvSpPr>
        <p:spPr>
          <a:xfrm>
            <a:off x="674689" y="1692843"/>
            <a:ext cx="4913312" cy="457200"/>
          </a:xfrm>
          <a:prstGeom prst="rect">
            <a:avLst/>
          </a:prstGeom>
        </p:spPr>
        <p:txBody>
          <a:bodyPr/>
          <a:lstStyle>
            <a:lvl1pPr marL="0" indent="0">
              <a:buNone/>
              <a:defRPr sz="2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11" name="Text Placeholder 13"/>
          <p:cNvSpPr>
            <a:spLocks noGrp="1"/>
          </p:cNvSpPr>
          <p:nvPr>
            <p:ph type="body" sz="quarter" idx="12" hasCustomPrompt="1"/>
          </p:nvPr>
        </p:nvSpPr>
        <p:spPr>
          <a:xfrm>
            <a:off x="674688" y="2282853"/>
            <a:ext cx="4913313" cy="3593014"/>
          </a:xfrm>
          <a:prstGeom prst="rect">
            <a:avLst/>
          </a:prstGeom>
        </p:spPr>
        <p:txBody>
          <a:bodyPr/>
          <a:lstStyle>
            <a:lvl1pPr marL="0" indent="0">
              <a:buNone/>
              <a:defRPr sz="1800" b="0" baseline="0">
                <a:solidFill>
                  <a:schemeClr val="bg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sp>
        <p:nvSpPr>
          <p:cNvPr id="12" name="Text Placeholder 32"/>
          <p:cNvSpPr>
            <a:spLocks noGrp="1"/>
          </p:cNvSpPr>
          <p:nvPr>
            <p:ph type="body" sz="quarter" idx="13" hasCustomPrompt="1"/>
          </p:nvPr>
        </p:nvSpPr>
        <p:spPr>
          <a:xfrm>
            <a:off x="6110293" y="1692843"/>
            <a:ext cx="4913312" cy="457200"/>
          </a:xfrm>
          <a:prstGeom prst="rect">
            <a:avLst/>
          </a:prstGeom>
        </p:spPr>
        <p:txBody>
          <a:bodyPr/>
          <a:lstStyle>
            <a:lvl1pPr marL="0" indent="0">
              <a:buNone/>
              <a:defRPr sz="2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13" name="Text Placeholder 13"/>
          <p:cNvSpPr>
            <a:spLocks noGrp="1"/>
          </p:cNvSpPr>
          <p:nvPr>
            <p:ph type="body" sz="quarter" idx="14" hasCustomPrompt="1"/>
          </p:nvPr>
        </p:nvSpPr>
        <p:spPr>
          <a:xfrm>
            <a:off x="6110292" y="2282853"/>
            <a:ext cx="4913313" cy="3593014"/>
          </a:xfrm>
          <a:prstGeom prst="rect">
            <a:avLst/>
          </a:prstGeom>
        </p:spPr>
        <p:txBody>
          <a:bodyPr/>
          <a:lstStyle>
            <a:lvl1pPr marL="0" indent="0">
              <a:buNone/>
              <a:defRPr sz="1800" b="0" baseline="0">
                <a:solidFill>
                  <a:schemeClr val="bg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sp>
        <p:nvSpPr>
          <p:cNvPr id="14" name="Text Placeholder 32"/>
          <p:cNvSpPr>
            <a:spLocks noGrp="1"/>
          </p:cNvSpPr>
          <p:nvPr>
            <p:ph type="body" sz="quarter" idx="10" hasCustomPrompt="1"/>
          </p:nvPr>
        </p:nvSpPr>
        <p:spPr>
          <a:xfrm>
            <a:off x="674688" y="347993"/>
            <a:ext cx="5133975" cy="457200"/>
          </a:xfrm>
          <a:prstGeom prst="rect">
            <a:avLst/>
          </a:prstGeom>
        </p:spPr>
        <p:txBody>
          <a:bodyPr/>
          <a:lstStyle>
            <a:lvl1pPr marL="0" indent="0">
              <a:buNone/>
              <a:defRPr sz="3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Title</a:t>
            </a:r>
          </a:p>
        </p:txBody>
      </p:sp>
    </p:spTree>
    <p:extLst>
      <p:ext uri="{BB962C8B-B14F-4D97-AF65-F5344CB8AC3E}">
        <p14:creationId xmlns:p14="http://schemas.microsoft.com/office/powerpoint/2010/main" val="734660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ext">
    <p:spTree>
      <p:nvGrpSpPr>
        <p:cNvPr id="1" name=""/>
        <p:cNvGrpSpPr/>
        <p:nvPr/>
      </p:nvGrpSpPr>
      <p:grpSpPr>
        <a:xfrm>
          <a:off x="0" y="0"/>
          <a:ext cx="0" cy="0"/>
          <a:chOff x="0" y="0"/>
          <a:chExt cx="0" cy="0"/>
        </a:xfrm>
      </p:grpSpPr>
      <p:sp>
        <p:nvSpPr>
          <p:cNvPr id="4" name="Rectangle 3"/>
          <p:cNvSpPr/>
          <p:nvPr userDrawn="1"/>
        </p:nvSpPr>
        <p:spPr>
          <a:xfrm>
            <a:off x="0" y="0"/>
            <a:ext cx="5642043" cy="1153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userDrawn="1"/>
        </p:nvSpPr>
        <p:spPr>
          <a:xfrm flipV="1">
            <a:off x="5642043" y="0"/>
            <a:ext cx="1167319" cy="115318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6533" y="6189215"/>
            <a:ext cx="1169797" cy="432824"/>
          </a:xfrm>
          <a:prstGeom prst="rect">
            <a:avLst/>
          </a:prstGeom>
          <a:effectLst/>
        </p:spPr>
      </p:pic>
      <p:sp>
        <p:nvSpPr>
          <p:cNvPr id="10" name="Text Placeholder 32"/>
          <p:cNvSpPr>
            <a:spLocks noGrp="1"/>
          </p:cNvSpPr>
          <p:nvPr>
            <p:ph type="body" sz="quarter" idx="11" hasCustomPrompt="1"/>
          </p:nvPr>
        </p:nvSpPr>
        <p:spPr>
          <a:xfrm>
            <a:off x="674688" y="1692843"/>
            <a:ext cx="10738377" cy="457200"/>
          </a:xfrm>
          <a:prstGeom prst="rect">
            <a:avLst/>
          </a:prstGeom>
        </p:spPr>
        <p:txBody>
          <a:bodyPr/>
          <a:lstStyle>
            <a:lvl1pPr marL="0" indent="0">
              <a:buNone/>
              <a:defRPr sz="2400" b="1"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11" name="Text Placeholder 13"/>
          <p:cNvSpPr>
            <a:spLocks noGrp="1"/>
          </p:cNvSpPr>
          <p:nvPr>
            <p:ph type="body" sz="quarter" idx="12" hasCustomPrompt="1"/>
          </p:nvPr>
        </p:nvSpPr>
        <p:spPr>
          <a:xfrm>
            <a:off x="674688" y="2282853"/>
            <a:ext cx="10738379" cy="3593014"/>
          </a:xfrm>
          <a:prstGeom prst="rect">
            <a:avLst/>
          </a:prstGeom>
        </p:spPr>
        <p:txBody>
          <a:bodyPr/>
          <a:lstStyle>
            <a:lvl1pPr marL="0" indent="0">
              <a:buNone/>
              <a:defRPr sz="1800" b="0" baseline="0">
                <a:solidFill>
                  <a:schemeClr val="tx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sp>
        <p:nvSpPr>
          <p:cNvPr id="14" name="Text Placeholder 32"/>
          <p:cNvSpPr>
            <a:spLocks noGrp="1"/>
          </p:cNvSpPr>
          <p:nvPr>
            <p:ph type="body" sz="quarter" idx="10" hasCustomPrompt="1"/>
          </p:nvPr>
        </p:nvSpPr>
        <p:spPr>
          <a:xfrm>
            <a:off x="674688" y="347993"/>
            <a:ext cx="5133975" cy="457200"/>
          </a:xfrm>
          <a:prstGeom prst="rect">
            <a:avLst/>
          </a:prstGeom>
        </p:spPr>
        <p:txBody>
          <a:bodyPr/>
          <a:lstStyle>
            <a:lvl1pPr marL="0" indent="0">
              <a:buNone/>
              <a:defRPr sz="3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Title</a:t>
            </a:r>
          </a:p>
        </p:txBody>
      </p:sp>
    </p:spTree>
    <p:extLst>
      <p:ext uri="{BB962C8B-B14F-4D97-AF65-F5344CB8AC3E}">
        <p14:creationId xmlns:p14="http://schemas.microsoft.com/office/powerpoint/2010/main" val="1471195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ext_Blu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6534" y="6189215"/>
            <a:ext cx="1169794" cy="432824"/>
          </a:xfrm>
          <a:prstGeom prst="rect">
            <a:avLst/>
          </a:prstGeom>
          <a:effectLst/>
        </p:spPr>
      </p:pic>
      <p:sp>
        <p:nvSpPr>
          <p:cNvPr id="4" name="Rectangle 3"/>
          <p:cNvSpPr/>
          <p:nvPr userDrawn="1"/>
        </p:nvSpPr>
        <p:spPr>
          <a:xfrm>
            <a:off x="0" y="0"/>
            <a:ext cx="5642043" cy="1153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userDrawn="1"/>
        </p:nvSpPr>
        <p:spPr>
          <a:xfrm flipV="1">
            <a:off x="5642043" y="0"/>
            <a:ext cx="1167319" cy="115318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2"/>
          <p:cNvSpPr>
            <a:spLocks noGrp="1"/>
          </p:cNvSpPr>
          <p:nvPr>
            <p:ph type="body" sz="quarter" idx="11" hasCustomPrompt="1"/>
          </p:nvPr>
        </p:nvSpPr>
        <p:spPr>
          <a:xfrm>
            <a:off x="674689" y="1692843"/>
            <a:ext cx="10755310" cy="457200"/>
          </a:xfrm>
          <a:prstGeom prst="rect">
            <a:avLst/>
          </a:prstGeom>
        </p:spPr>
        <p:txBody>
          <a:bodyPr/>
          <a:lstStyle>
            <a:lvl1pPr marL="0" indent="0">
              <a:buNone/>
              <a:defRPr sz="2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11" name="Text Placeholder 13"/>
          <p:cNvSpPr>
            <a:spLocks noGrp="1"/>
          </p:cNvSpPr>
          <p:nvPr>
            <p:ph type="body" sz="quarter" idx="12" hasCustomPrompt="1"/>
          </p:nvPr>
        </p:nvSpPr>
        <p:spPr>
          <a:xfrm>
            <a:off x="674688" y="2282853"/>
            <a:ext cx="10755312" cy="3593014"/>
          </a:xfrm>
          <a:prstGeom prst="rect">
            <a:avLst/>
          </a:prstGeom>
        </p:spPr>
        <p:txBody>
          <a:bodyPr/>
          <a:lstStyle>
            <a:lvl1pPr marL="0" indent="0">
              <a:buNone/>
              <a:defRPr sz="1800" b="0" baseline="0">
                <a:solidFill>
                  <a:schemeClr val="bg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sp>
        <p:nvSpPr>
          <p:cNvPr id="14" name="Text Placeholder 32"/>
          <p:cNvSpPr>
            <a:spLocks noGrp="1"/>
          </p:cNvSpPr>
          <p:nvPr>
            <p:ph type="body" sz="quarter" idx="10" hasCustomPrompt="1"/>
          </p:nvPr>
        </p:nvSpPr>
        <p:spPr>
          <a:xfrm>
            <a:off x="674688" y="347993"/>
            <a:ext cx="5133975" cy="457200"/>
          </a:xfrm>
          <a:prstGeom prst="rect">
            <a:avLst/>
          </a:prstGeom>
        </p:spPr>
        <p:txBody>
          <a:bodyPr/>
          <a:lstStyle>
            <a:lvl1pPr marL="0" indent="0">
              <a:buNone/>
              <a:defRPr sz="3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Title</a:t>
            </a:r>
          </a:p>
        </p:txBody>
      </p:sp>
    </p:spTree>
    <p:extLst>
      <p:ext uri="{BB962C8B-B14F-4D97-AF65-F5344CB8AC3E}">
        <p14:creationId xmlns:p14="http://schemas.microsoft.com/office/powerpoint/2010/main" val="1563918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55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_Ticketing">
    <p:spTree>
      <p:nvGrpSpPr>
        <p:cNvPr id="1" name=""/>
        <p:cNvGrpSpPr/>
        <p:nvPr/>
      </p:nvGrpSpPr>
      <p:grpSpPr>
        <a:xfrm>
          <a:off x="0" y="0"/>
          <a:ext cx="0" cy="0"/>
          <a:chOff x="0" y="0"/>
          <a:chExt cx="0" cy="0"/>
        </a:xfrm>
      </p:grpSpPr>
      <p:pic>
        <p:nvPicPr>
          <p:cNvPr id="41" name="Picture 40"/>
          <p:cNvPicPr>
            <a:picLocks noChangeAspect="1"/>
          </p:cNvPicPr>
          <p:nvPr userDrawn="1"/>
        </p:nvPicPr>
        <p:blipFill>
          <a:blip r:embed="rId2"/>
          <a:srcRect/>
          <a:stretch/>
        </p:blipFill>
        <p:spPr>
          <a:xfrm>
            <a:off x="-117764" y="-1425344"/>
            <a:ext cx="12427527" cy="8282947"/>
          </a:xfrm>
          <a:prstGeom prst="rect">
            <a:avLst/>
          </a:prstGeom>
        </p:spPr>
      </p:pic>
      <p:sp>
        <p:nvSpPr>
          <p:cNvPr id="20" name="Rectangle 19"/>
          <p:cNvSpPr/>
          <p:nvPr userDrawn="1"/>
        </p:nvSpPr>
        <p:spPr>
          <a:xfrm>
            <a:off x="-1" y="397"/>
            <a:ext cx="674557" cy="1677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5416530"/>
            <a:ext cx="5171606" cy="14493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V="1">
            <a:off x="5171606" y="5416527"/>
            <a:ext cx="1394085" cy="1449393"/>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p:cNvSpPr>
            <a:spLocks noGrp="1"/>
          </p:cNvSpPr>
          <p:nvPr>
            <p:ph type="body" sz="quarter" idx="10" hasCustomPrompt="1"/>
          </p:nvPr>
        </p:nvSpPr>
        <p:spPr>
          <a:xfrm>
            <a:off x="674688" y="5453063"/>
            <a:ext cx="5133975" cy="457200"/>
          </a:xfrm>
          <a:prstGeom prst="rect">
            <a:avLst/>
          </a:prstGeom>
        </p:spPr>
        <p:txBody>
          <a:bodyPr/>
          <a:lstStyle>
            <a:lvl1pPr marL="0" indent="0">
              <a:buNone/>
              <a:defRPr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Presentation Title</a:t>
            </a:r>
          </a:p>
        </p:txBody>
      </p:sp>
      <p:sp>
        <p:nvSpPr>
          <p:cNvPr id="34" name="Text Placeholder 32"/>
          <p:cNvSpPr>
            <a:spLocks noGrp="1"/>
          </p:cNvSpPr>
          <p:nvPr>
            <p:ph type="body" sz="quarter" idx="11" hasCustomPrompt="1"/>
          </p:nvPr>
        </p:nvSpPr>
        <p:spPr>
          <a:xfrm>
            <a:off x="2279859" y="5946795"/>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35" name="Date Placeholder 6"/>
          <p:cNvSpPr txBox="1">
            <a:spLocks/>
          </p:cNvSpPr>
          <p:nvPr userDrawn="1"/>
        </p:nvSpPr>
        <p:spPr>
          <a:xfrm>
            <a:off x="674556" y="5945293"/>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for:</a:t>
            </a:r>
          </a:p>
        </p:txBody>
      </p:sp>
      <p:sp>
        <p:nvSpPr>
          <p:cNvPr id="36" name="Date Placeholder 6"/>
          <p:cNvSpPr txBox="1">
            <a:spLocks/>
          </p:cNvSpPr>
          <p:nvPr userDrawn="1"/>
        </p:nvSpPr>
        <p:spPr>
          <a:xfrm>
            <a:off x="674556" y="6299202"/>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by:</a:t>
            </a:r>
          </a:p>
        </p:txBody>
      </p:sp>
      <p:sp>
        <p:nvSpPr>
          <p:cNvPr id="37" name="Text Placeholder 32"/>
          <p:cNvSpPr>
            <a:spLocks noGrp="1"/>
          </p:cNvSpPr>
          <p:nvPr>
            <p:ph type="body" sz="quarter" idx="12" hasCustomPrompt="1"/>
          </p:nvPr>
        </p:nvSpPr>
        <p:spPr>
          <a:xfrm>
            <a:off x="2279859" y="6299202"/>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39" name="Rectangle 38">
            <a:extLst>
              <a:ext uri="{FF2B5EF4-FFF2-40B4-BE49-F238E27FC236}">
                <a16:creationId xmlns:a16="http://schemas.microsoft.com/office/drawing/2014/main" id="{0A4EFDE3-8BE5-C549-B4AF-233328CDA4B9}"/>
              </a:ext>
            </a:extLst>
          </p:cNvPr>
          <p:cNvSpPr/>
          <p:nvPr userDrawn="1"/>
        </p:nvSpPr>
        <p:spPr>
          <a:xfrm>
            <a:off x="0" y="2653434"/>
            <a:ext cx="674557" cy="16779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2"/>
          <p:cNvSpPr>
            <a:spLocks noGrp="1"/>
          </p:cNvSpPr>
          <p:nvPr>
            <p:ph type="body" sz="quarter" idx="13" hasCustomPrompt="1"/>
          </p:nvPr>
        </p:nvSpPr>
        <p:spPr>
          <a:xfrm>
            <a:off x="5435601" y="1080576"/>
            <a:ext cx="4975602" cy="1696491"/>
          </a:xfrm>
          <a:prstGeom prst="rect">
            <a:avLst/>
          </a:prstGeom>
          <a:effectLst>
            <a:outerShdw blurRad="50800" dist="38100" dir="2700000" algn="tl" rotWithShape="0">
              <a:prstClr val="black">
                <a:alpha val="40000"/>
              </a:prstClr>
            </a:outerShdw>
          </a:effectLst>
        </p:spPr>
        <p:txBody>
          <a:bodyPr/>
          <a:lstStyle>
            <a:lvl1pPr marL="0" indent="0" algn="ctr">
              <a:buNone/>
              <a:defRPr sz="55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Enter </a:t>
            </a:r>
            <a:br>
              <a:rPr lang="en-US"/>
            </a:br>
            <a:r>
              <a:rPr lang="en-US"/>
              <a:t>Title Here</a:t>
            </a:r>
          </a:p>
        </p:txBody>
      </p:sp>
      <p:pic>
        <p:nvPicPr>
          <p:cNvPr id="43" name="Picture 4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09148" y="2990309"/>
            <a:ext cx="4228508" cy="1980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041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_Ticketing_Logo">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srcRect t="13035"/>
          <a:stretch/>
        </p:blipFill>
        <p:spPr>
          <a:xfrm>
            <a:off x="-1394832" y="-1397193"/>
            <a:ext cx="14256011" cy="8263114"/>
          </a:xfrm>
          <a:prstGeom prst="rect">
            <a:avLst/>
          </a:prstGeom>
        </p:spPr>
      </p:pic>
      <p:sp>
        <p:nvSpPr>
          <p:cNvPr id="21" name="Rectangle 20"/>
          <p:cNvSpPr/>
          <p:nvPr userDrawn="1"/>
        </p:nvSpPr>
        <p:spPr>
          <a:xfrm>
            <a:off x="0" y="5453062"/>
            <a:ext cx="5171606" cy="14128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V="1">
            <a:off x="5171606" y="5453060"/>
            <a:ext cx="1394085" cy="1412860"/>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p:cNvSpPr>
            <a:spLocks noGrp="1"/>
          </p:cNvSpPr>
          <p:nvPr>
            <p:ph type="body" sz="quarter" idx="10" hasCustomPrompt="1"/>
          </p:nvPr>
        </p:nvSpPr>
        <p:spPr>
          <a:xfrm>
            <a:off x="674688" y="5547069"/>
            <a:ext cx="5133975" cy="457200"/>
          </a:xfrm>
          <a:prstGeom prst="rect">
            <a:avLst/>
          </a:prstGeom>
        </p:spPr>
        <p:txBody>
          <a:bodyPr/>
          <a:lstStyle>
            <a:lvl1pPr marL="0" indent="0">
              <a:buNone/>
              <a:defRPr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Presentation Title</a:t>
            </a:r>
          </a:p>
        </p:txBody>
      </p:sp>
      <p:sp>
        <p:nvSpPr>
          <p:cNvPr id="34" name="Text Placeholder 32"/>
          <p:cNvSpPr>
            <a:spLocks noGrp="1"/>
          </p:cNvSpPr>
          <p:nvPr>
            <p:ph type="body" sz="quarter" idx="11" hasCustomPrompt="1"/>
          </p:nvPr>
        </p:nvSpPr>
        <p:spPr>
          <a:xfrm>
            <a:off x="2279859" y="6040801"/>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35" name="Date Placeholder 6"/>
          <p:cNvSpPr txBox="1">
            <a:spLocks/>
          </p:cNvSpPr>
          <p:nvPr userDrawn="1"/>
        </p:nvSpPr>
        <p:spPr>
          <a:xfrm>
            <a:off x="674556" y="6039299"/>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for:</a:t>
            </a:r>
          </a:p>
        </p:txBody>
      </p:sp>
      <p:sp>
        <p:nvSpPr>
          <p:cNvPr id="36" name="Date Placeholder 6"/>
          <p:cNvSpPr txBox="1">
            <a:spLocks/>
          </p:cNvSpPr>
          <p:nvPr userDrawn="1"/>
        </p:nvSpPr>
        <p:spPr>
          <a:xfrm>
            <a:off x="674556" y="6393208"/>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by:</a:t>
            </a:r>
          </a:p>
        </p:txBody>
      </p:sp>
      <p:sp>
        <p:nvSpPr>
          <p:cNvPr id="37" name="Text Placeholder 32"/>
          <p:cNvSpPr>
            <a:spLocks noGrp="1"/>
          </p:cNvSpPr>
          <p:nvPr>
            <p:ph type="body" sz="quarter" idx="12" hasCustomPrompt="1"/>
          </p:nvPr>
        </p:nvSpPr>
        <p:spPr>
          <a:xfrm>
            <a:off x="2279859" y="6393208"/>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pic>
        <p:nvPicPr>
          <p:cNvPr id="14" name="Picture 13">
            <a:extLst>
              <a:ext uri="{FF2B5EF4-FFF2-40B4-BE49-F238E27FC236}">
                <a16:creationId xmlns:a16="http://schemas.microsoft.com/office/drawing/2014/main" id="{DD617860-D555-1E4C-A9E3-34E266ED64D4}"/>
              </a:ext>
            </a:extLst>
          </p:cNvPr>
          <p:cNvPicPr>
            <a:picLocks noChangeAspect="1"/>
          </p:cNvPicPr>
          <p:nvPr userDrawn="1"/>
        </p:nvPicPr>
        <p:blipFill>
          <a:blip r:embed="rId3"/>
          <a:stretch>
            <a:fillRect/>
          </a:stretch>
        </p:blipFill>
        <p:spPr>
          <a:xfrm>
            <a:off x="7922511" y="5474979"/>
            <a:ext cx="3561862" cy="1319208"/>
          </a:xfrm>
          <a:prstGeom prst="rect">
            <a:avLst/>
          </a:prstGeom>
        </p:spPr>
      </p:pic>
      <p:sp>
        <p:nvSpPr>
          <p:cNvPr id="11" name="Rectangle 10">
            <a:extLst>
              <a:ext uri="{FF2B5EF4-FFF2-40B4-BE49-F238E27FC236}">
                <a16:creationId xmlns:a16="http://schemas.microsoft.com/office/drawing/2014/main" id="{B5CB3A6C-A82A-41FD-BE30-5E4B2674A7EA}"/>
              </a:ext>
            </a:extLst>
          </p:cNvPr>
          <p:cNvSpPr/>
          <p:nvPr userDrawn="1"/>
        </p:nvSpPr>
        <p:spPr>
          <a:xfrm>
            <a:off x="0" y="1780087"/>
            <a:ext cx="598207" cy="1358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D68181-9F52-45AA-99B4-0101F30A4810}"/>
              </a:ext>
            </a:extLst>
          </p:cNvPr>
          <p:cNvSpPr/>
          <p:nvPr userDrawn="1"/>
        </p:nvSpPr>
        <p:spPr>
          <a:xfrm>
            <a:off x="1" y="0"/>
            <a:ext cx="598206" cy="13758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2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_Ground">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0" name="Rectangle 19"/>
          <p:cNvSpPr/>
          <p:nvPr userDrawn="1"/>
        </p:nvSpPr>
        <p:spPr>
          <a:xfrm>
            <a:off x="-1" y="397"/>
            <a:ext cx="674557" cy="1677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5187932"/>
            <a:ext cx="5171606" cy="16779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V="1">
            <a:off x="5171606" y="5187932"/>
            <a:ext cx="1394085" cy="1677989"/>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p:cNvSpPr>
            <a:spLocks noGrp="1"/>
          </p:cNvSpPr>
          <p:nvPr>
            <p:ph type="body" sz="quarter" idx="10" hasCustomPrompt="1"/>
          </p:nvPr>
        </p:nvSpPr>
        <p:spPr>
          <a:xfrm>
            <a:off x="674688" y="5453063"/>
            <a:ext cx="5133975" cy="457200"/>
          </a:xfrm>
          <a:prstGeom prst="rect">
            <a:avLst/>
          </a:prstGeom>
        </p:spPr>
        <p:txBody>
          <a:bodyPr/>
          <a:lstStyle>
            <a:lvl1pPr marL="0" indent="0">
              <a:buNone/>
              <a:defRPr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Presentation Title</a:t>
            </a:r>
          </a:p>
        </p:txBody>
      </p:sp>
      <p:sp>
        <p:nvSpPr>
          <p:cNvPr id="34" name="Text Placeholder 32"/>
          <p:cNvSpPr>
            <a:spLocks noGrp="1"/>
          </p:cNvSpPr>
          <p:nvPr>
            <p:ph type="body" sz="quarter" idx="11" hasCustomPrompt="1"/>
          </p:nvPr>
        </p:nvSpPr>
        <p:spPr>
          <a:xfrm>
            <a:off x="2279859" y="5946795"/>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35" name="Date Placeholder 6"/>
          <p:cNvSpPr txBox="1">
            <a:spLocks/>
          </p:cNvSpPr>
          <p:nvPr userDrawn="1"/>
        </p:nvSpPr>
        <p:spPr>
          <a:xfrm>
            <a:off x="674556" y="5945293"/>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for:</a:t>
            </a:r>
          </a:p>
        </p:txBody>
      </p:sp>
      <p:sp>
        <p:nvSpPr>
          <p:cNvPr id="36" name="Date Placeholder 6"/>
          <p:cNvSpPr txBox="1">
            <a:spLocks/>
          </p:cNvSpPr>
          <p:nvPr userDrawn="1"/>
        </p:nvSpPr>
        <p:spPr>
          <a:xfrm>
            <a:off x="674556" y="6299202"/>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charset="0"/>
                <a:ea typeface="Arial" charset="0"/>
                <a:cs typeface="Arial" charset="0"/>
              </a:rPr>
              <a:t>Prepared by:</a:t>
            </a:r>
          </a:p>
        </p:txBody>
      </p:sp>
      <p:sp>
        <p:nvSpPr>
          <p:cNvPr id="37" name="Text Placeholder 32"/>
          <p:cNvSpPr>
            <a:spLocks noGrp="1"/>
          </p:cNvSpPr>
          <p:nvPr>
            <p:ph type="body" sz="quarter" idx="12" hasCustomPrompt="1"/>
          </p:nvPr>
        </p:nvSpPr>
        <p:spPr>
          <a:xfrm>
            <a:off x="2279859" y="6299202"/>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15" name="Rectangle 14">
            <a:extLst>
              <a:ext uri="{FF2B5EF4-FFF2-40B4-BE49-F238E27FC236}">
                <a16:creationId xmlns:a16="http://schemas.microsoft.com/office/drawing/2014/main" id="{0A4EFDE3-8BE5-C549-B4AF-233328CDA4B9}"/>
              </a:ext>
            </a:extLst>
          </p:cNvPr>
          <p:cNvSpPr/>
          <p:nvPr userDrawn="1"/>
        </p:nvSpPr>
        <p:spPr>
          <a:xfrm>
            <a:off x="0" y="2653434"/>
            <a:ext cx="674557" cy="16779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2"/>
          <p:cNvSpPr>
            <a:spLocks noGrp="1"/>
          </p:cNvSpPr>
          <p:nvPr>
            <p:ph type="body" sz="quarter" idx="13" hasCustomPrompt="1"/>
          </p:nvPr>
        </p:nvSpPr>
        <p:spPr>
          <a:xfrm>
            <a:off x="5435601" y="1080576"/>
            <a:ext cx="4975602" cy="1696491"/>
          </a:xfrm>
          <a:prstGeom prst="rect">
            <a:avLst/>
          </a:prstGeom>
          <a:effectLst>
            <a:outerShdw blurRad="50800" dist="38100" dir="2700000" algn="tl" rotWithShape="0">
              <a:prstClr val="black">
                <a:alpha val="40000"/>
              </a:prstClr>
            </a:outerShdw>
          </a:effectLst>
        </p:spPr>
        <p:txBody>
          <a:bodyPr/>
          <a:lstStyle>
            <a:lvl1pPr marL="0" indent="0" algn="ctr">
              <a:buNone/>
              <a:defRPr sz="55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Enter </a:t>
            </a:r>
            <a:br>
              <a:rPr lang="en-US"/>
            </a:br>
            <a:r>
              <a:rPr lang="en-US"/>
              <a:t>Title Here</a:t>
            </a:r>
          </a:p>
        </p:txBody>
      </p:sp>
      <p:pic>
        <p:nvPicPr>
          <p:cNvPr id="2" name="Picture 1"/>
          <p:cNvPicPr>
            <a:picLocks noChangeAspect="1"/>
          </p:cNvPicPr>
          <p:nvPr userDrawn="1"/>
        </p:nvPicPr>
        <p:blipFill>
          <a:blip r:embed="rId3"/>
          <a:stretch>
            <a:fillRect/>
          </a:stretch>
        </p:blipFill>
        <p:spPr>
          <a:xfrm>
            <a:off x="5676901" y="3042198"/>
            <a:ext cx="4343400" cy="317500"/>
          </a:xfrm>
          <a:prstGeom prst="rect">
            <a:avLst/>
          </a:prstGeom>
        </p:spPr>
      </p:pic>
    </p:spTree>
    <p:extLst>
      <p:ext uri="{BB962C8B-B14F-4D97-AF65-F5344CB8AC3E}">
        <p14:creationId xmlns:p14="http://schemas.microsoft.com/office/powerpoint/2010/main" val="104458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_Ground_Logo">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0" name="Rectangle 19"/>
          <p:cNvSpPr/>
          <p:nvPr userDrawn="1"/>
        </p:nvSpPr>
        <p:spPr>
          <a:xfrm>
            <a:off x="-1" y="397"/>
            <a:ext cx="674557" cy="1677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5187932"/>
            <a:ext cx="5171606" cy="16779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userDrawn="1"/>
        </p:nvSpPr>
        <p:spPr>
          <a:xfrm flipV="1">
            <a:off x="5171606" y="5187932"/>
            <a:ext cx="1394085" cy="1677989"/>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2"/>
          <p:cNvSpPr>
            <a:spLocks noGrp="1"/>
          </p:cNvSpPr>
          <p:nvPr>
            <p:ph type="body" sz="quarter" idx="10" hasCustomPrompt="1"/>
          </p:nvPr>
        </p:nvSpPr>
        <p:spPr>
          <a:xfrm>
            <a:off x="674688" y="5453063"/>
            <a:ext cx="5133975" cy="457200"/>
          </a:xfrm>
          <a:prstGeom prst="rect">
            <a:avLst/>
          </a:prstGeom>
        </p:spPr>
        <p:txBody>
          <a:bodyPr/>
          <a:lstStyle>
            <a:lvl1pPr marL="0" indent="0">
              <a:buNone/>
              <a:defRPr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Presentation Title</a:t>
            </a:r>
          </a:p>
        </p:txBody>
      </p:sp>
      <p:sp>
        <p:nvSpPr>
          <p:cNvPr id="34" name="Text Placeholder 32"/>
          <p:cNvSpPr>
            <a:spLocks noGrp="1"/>
          </p:cNvSpPr>
          <p:nvPr>
            <p:ph type="body" sz="quarter" idx="11" hasCustomPrompt="1"/>
          </p:nvPr>
        </p:nvSpPr>
        <p:spPr>
          <a:xfrm>
            <a:off x="2279859" y="5946795"/>
            <a:ext cx="2844800" cy="352408"/>
          </a:xfrm>
          <a:prstGeom prst="rect">
            <a:avLst/>
          </a:prstGeom>
        </p:spPr>
        <p:txBody>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Name/Company</a:t>
            </a:r>
          </a:p>
        </p:txBody>
      </p:sp>
      <p:sp>
        <p:nvSpPr>
          <p:cNvPr id="35" name="Date Placeholder 6"/>
          <p:cNvSpPr txBox="1">
            <a:spLocks/>
          </p:cNvSpPr>
          <p:nvPr userDrawn="1"/>
        </p:nvSpPr>
        <p:spPr>
          <a:xfrm>
            <a:off x="674556" y="5945293"/>
            <a:ext cx="1746145" cy="4009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latin typeface="Arial" charset="0"/>
              <a:ea typeface="Arial" charset="0"/>
              <a:cs typeface="Arial" charset="0"/>
            </a:endParaRPr>
          </a:p>
        </p:txBody>
      </p:sp>
      <p:pic>
        <p:nvPicPr>
          <p:cNvPr id="15" name="Picture 14">
            <a:extLst>
              <a:ext uri="{FF2B5EF4-FFF2-40B4-BE49-F238E27FC236}">
                <a16:creationId xmlns:a16="http://schemas.microsoft.com/office/drawing/2014/main" id="{DD617860-D555-1E4C-A9E3-34E266ED64D4}"/>
              </a:ext>
            </a:extLst>
          </p:cNvPr>
          <p:cNvPicPr>
            <a:picLocks noChangeAspect="1"/>
          </p:cNvPicPr>
          <p:nvPr userDrawn="1"/>
        </p:nvPicPr>
        <p:blipFill>
          <a:blip r:embed="rId3"/>
          <a:stretch>
            <a:fillRect/>
          </a:stretch>
        </p:blipFill>
        <p:spPr>
          <a:xfrm>
            <a:off x="5813371" y="1607613"/>
            <a:ext cx="4224285" cy="1564550"/>
          </a:xfrm>
          <a:prstGeom prst="rect">
            <a:avLst/>
          </a:prstGeom>
        </p:spPr>
      </p:pic>
      <p:sp>
        <p:nvSpPr>
          <p:cNvPr id="16" name="Rectangle 15">
            <a:extLst>
              <a:ext uri="{FF2B5EF4-FFF2-40B4-BE49-F238E27FC236}">
                <a16:creationId xmlns:a16="http://schemas.microsoft.com/office/drawing/2014/main" id="{0A4EFDE3-8BE5-C549-B4AF-233328CDA4B9}"/>
              </a:ext>
            </a:extLst>
          </p:cNvPr>
          <p:cNvSpPr/>
          <p:nvPr userDrawn="1"/>
        </p:nvSpPr>
        <p:spPr>
          <a:xfrm>
            <a:off x="0" y="2653434"/>
            <a:ext cx="674557" cy="16779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17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ro_Pag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l="-15751"/>
          <a:stretch/>
        </p:blipFill>
        <p:spPr>
          <a:xfrm>
            <a:off x="1881051" y="-2"/>
            <a:ext cx="10349949" cy="6899966"/>
          </a:xfrm>
          <a:prstGeom prst="rect">
            <a:avLst/>
          </a:prstGeom>
        </p:spPr>
      </p:pic>
      <p:sp>
        <p:nvSpPr>
          <p:cNvPr id="9" name="Rectangle 8"/>
          <p:cNvSpPr/>
          <p:nvPr userDrawn="1"/>
        </p:nvSpPr>
        <p:spPr>
          <a:xfrm>
            <a:off x="-159028" y="1"/>
            <a:ext cx="6587536"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flipV="1">
            <a:off x="6428508" y="0"/>
            <a:ext cx="5763492" cy="685799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hasCustomPrompt="1"/>
          </p:nvPr>
        </p:nvSpPr>
        <p:spPr>
          <a:xfrm>
            <a:off x="284331" y="334963"/>
            <a:ext cx="11087100" cy="6149975"/>
          </a:xfrm>
          <a:prstGeom prst="rect">
            <a:avLst/>
          </a:prstGeom>
        </p:spPr>
        <p:txBody>
          <a:bodyPr/>
          <a:lstStyle>
            <a:lvl1pPr marL="0" indent="0">
              <a:lnSpc>
                <a:spcPts val="2100"/>
              </a:lnSpc>
              <a:buNone/>
              <a:defRPr sz="1750" baseline="0">
                <a:solidFill>
                  <a:schemeClr val="bg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Hit enter at edge break. </a:t>
            </a: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86533" y="6189215"/>
            <a:ext cx="1169797" cy="432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320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tro_Empty">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129867" y="1"/>
            <a:ext cx="6062133" cy="6858000"/>
          </a:xfrm>
          <a:prstGeom prst="rect">
            <a:avLst/>
          </a:prstGeom>
        </p:spPr>
        <p:txBody>
          <a:bodyPr/>
          <a:lstStyle/>
          <a:p>
            <a:endParaRPr lang="en-US"/>
          </a:p>
        </p:txBody>
      </p:sp>
      <p:sp>
        <p:nvSpPr>
          <p:cNvPr id="9" name="Rectangle 8"/>
          <p:cNvSpPr/>
          <p:nvPr userDrawn="1"/>
        </p:nvSpPr>
        <p:spPr>
          <a:xfrm>
            <a:off x="-159028" y="1"/>
            <a:ext cx="6587536"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flipV="1">
            <a:off x="6428508" y="0"/>
            <a:ext cx="5763492" cy="685799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hasCustomPrompt="1"/>
          </p:nvPr>
        </p:nvSpPr>
        <p:spPr>
          <a:xfrm>
            <a:off x="284331" y="334963"/>
            <a:ext cx="11087100" cy="6149975"/>
          </a:xfrm>
          <a:prstGeom prst="rect">
            <a:avLst/>
          </a:prstGeom>
        </p:spPr>
        <p:txBody>
          <a:bodyPr/>
          <a:lstStyle>
            <a:lvl1pPr marL="0" indent="0">
              <a:buNone/>
              <a:defRPr sz="1750" baseline="0">
                <a:solidFill>
                  <a:schemeClr val="bg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Hit enter at edge break. </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6533" y="6189215"/>
            <a:ext cx="1169797" cy="432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861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GImage_Tex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a:ext>
            </a:extLst>
          </a:blip>
          <a:srcRect l="-1" r="-21"/>
          <a:stretch/>
        </p:blipFill>
        <p:spPr>
          <a:xfrm>
            <a:off x="0" y="0"/>
            <a:ext cx="12191999" cy="6858000"/>
          </a:xfrm>
          <a:prstGeom prst="rect">
            <a:avLst/>
          </a:prstGeom>
          <a:gradFill>
            <a:gsLst>
              <a:gs pos="0">
                <a:schemeClr val="tx1"/>
              </a:gs>
              <a:gs pos="67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pic>
      <p:sp>
        <p:nvSpPr>
          <p:cNvPr id="17" name="Rectangle 16"/>
          <p:cNvSpPr/>
          <p:nvPr userDrawn="1"/>
        </p:nvSpPr>
        <p:spPr>
          <a:xfrm>
            <a:off x="0" y="0"/>
            <a:ext cx="5642043" cy="1153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userDrawn="1"/>
        </p:nvSpPr>
        <p:spPr>
          <a:xfrm flipV="1">
            <a:off x="5642043" y="0"/>
            <a:ext cx="1167319" cy="115318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2"/>
          <p:cNvSpPr>
            <a:spLocks noGrp="1"/>
          </p:cNvSpPr>
          <p:nvPr>
            <p:ph type="body" sz="quarter" idx="10" hasCustomPrompt="1"/>
          </p:nvPr>
        </p:nvSpPr>
        <p:spPr>
          <a:xfrm>
            <a:off x="674688" y="347993"/>
            <a:ext cx="5133975" cy="457200"/>
          </a:xfrm>
          <a:prstGeom prst="rect">
            <a:avLst/>
          </a:prstGeom>
        </p:spPr>
        <p:txBody>
          <a:bodyPr/>
          <a:lstStyle>
            <a:lvl1pPr marL="0" indent="0">
              <a:buNone/>
              <a:defRPr sz="3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Presentation Title</a:t>
            </a:r>
          </a:p>
        </p:txBody>
      </p:sp>
      <p:sp>
        <p:nvSpPr>
          <p:cNvPr id="23" name="Text Placeholder 13"/>
          <p:cNvSpPr>
            <a:spLocks noGrp="1"/>
          </p:cNvSpPr>
          <p:nvPr>
            <p:ph type="body" sz="quarter" idx="11" hasCustomPrompt="1"/>
          </p:nvPr>
        </p:nvSpPr>
        <p:spPr>
          <a:xfrm>
            <a:off x="589601" y="4165600"/>
            <a:ext cx="11128266" cy="1787655"/>
          </a:xfrm>
          <a:prstGeom prst="rect">
            <a:avLst/>
          </a:prstGeom>
        </p:spPr>
        <p:txBody>
          <a:bodyPr/>
          <a:lstStyle>
            <a:lvl1pPr marL="0" indent="0">
              <a:buNone/>
              <a:defRPr sz="1800" b="1" baseline="0">
                <a:solidFill>
                  <a:schemeClr val="bg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86533" y="6189215"/>
            <a:ext cx="1169797" cy="432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53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ext_Image_White">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6024563" y="0"/>
            <a:ext cx="6167437" cy="6858000"/>
          </a:xfrm>
          <a:prstGeom prst="rect">
            <a:avLst/>
          </a:prstGeom>
        </p:spPr>
        <p:txBody>
          <a:bodyPr/>
          <a:lstStyle/>
          <a:p>
            <a:endParaRPr lang="en-US"/>
          </a:p>
        </p:txBody>
      </p:sp>
      <p:sp>
        <p:nvSpPr>
          <p:cNvPr id="9" name="Rectangle 8"/>
          <p:cNvSpPr/>
          <p:nvPr userDrawn="1"/>
        </p:nvSpPr>
        <p:spPr>
          <a:xfrm>
            <a:off x="0" y="0"/>
            <a:ext cx="6025072" cy="11531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flipV="1">
            <a:off x="6025072" y="0"/>
            <a:ext cx="1167319" cy="1153186"/>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2"/>
          <p:cNvSpPr>
            <a:spLocks noGrp="1"/>
          </p:cNvSpPr>
          <p:nvPr>
            <p:ph type="body" sz="quarter" idx="10" hasCustomPrompt="1"/>
          </p:nvPr>
        </p:nvSpPr>
        <p:spPr>
          <a:xfrm>
            <a:off x="674688" y="347993"/>
            <a:ext cx="5133975" cy="457200"/>
          </a:xfrm>
          <a:prstGeom prst="rect">
            <a:avLst/>
          </a:prstGeom>
        </p:spPr>
        <p:txBody>
          <a:bodyPr/>
          <a:lstStyle>
            <a:lvl1pPr marL="0" indent="0">
              <a:buNone/>
              <a:defRPr sz="30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Slide Title</a:t>
            </a:r>
          </a:p>
        </p:txBody>
      </p:sp>
      <p:sp>
        <p:nvSpPr>
          <p:cNvPr id="19" name="Text Placeholder 32"/>
          <p:cNvSpPr>
            <a:spLocks noGrp="1"/>
          </p:cNvSpPr>
          <p:nvPr>
            <p:ph type="body" sz="quarter" idx="11" hasCustomPrompt="1"/>
          </p:nvPr>
        </p:nvSpPr>
        <p:spPr>
          <a:xfrm>
            <a:off x="674689" y="1692843"/>
            <a:ext cx="4710112" cy="457200"/>
          </a:xfrm>
          <a:prstGeom prst="rect">
            <a:avLst/>
          </a:prstGeom>
        </p:spPr>
        <p:txBody>
          <a:bodyPr/>
          <a:lstStyle>
            <a:lvl1pPr marL="0" indent="0">
              <a:buNone/>
              <a:defRPr sz="2400" b="1"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Sub Title</a:t>
            </a:r>
          </a:p>
        </p:txBody>
      </p:sp>
      <p:sp>
        <p:nvSpPr>
          <p:cNvPr id="20" name="Text Placeholder 13"/>
          <p:cNvSpPr>
            <a:spLocks noGrp="1"/>
          </p:cNvSpPr>
          <p:nvPr>
            <p:ph type="body" sz="quarter" idx="12" hasCustomPrompt="1"/>
          </p:nvPr>
        </p:nvSpPr>
        <p:spPr>
          <a:xfrm>
            <a:off x="674688" y="2282853"/>
            <a:ext cx="4710113" cy="3906362"/>
          </a:xfrm>
          <a:prstGeom prst="rect">
            <a:avLst/>
          </a:prstGeom>
        </p:spPr>
        <p:txBody>
          <a:bodyPr/>
          <a:lstStyle>
            <a:lvl1pPr marL="0" indent="0">
              <a:buNone/>
              <a:defRPr sz="1800" b="0" baseline="0">
                <a:solidFill>
                  <a:schemeClr val="tx1"/>
                </a:solidFill>
              </a:defRPr>
            </a:lvl1pPr>
            <a:lvl2pPr marL="457200" indent="0">
              <a:buNone/>
              <a:defRPr sz="1750">
                <a:solidFill>
                  <a:schemeClr val="bg1"/>
                </a:solidFill>
              </a:defRPr>
            </a:lvl2pPr>
            <a:lvl3pPr marL="914400" indent="0">
              <a:buNone/>
              <a:defRPr sz="1750">
                <a:solidFill>
                  <a:schemeClr val="bg1"/>
                </a:solidFill>
              </a:defRPr>
            </a:lvl3pPr>
            <a:lvl4pPr marL="1371600" indent="0">
              <a:buNone/>
              <a:defRPr sz="1750">
                <a:solidFill>
                  <a:schemeClr val="bg1"/>
                </a:solidFill>
              </a:defRPr>
            </a:lvl4pPr>
            <a:lvl5pPr marL="1828800" indent="0">
              <a:buNone/>
              <a:defRPr sz="1750">
                <a:solidFill>
                  <a:schemeClr val="bg1"/>
                </a:solidFill>
              </a:defRPr>
            </a:lvl5pPr>
          </a:lstStyle>
          <a:p>
            <a:pPr lvl="0"/>
            <a:r>
              <a:rPr lang="en-US"/>
              <a:t>Insert Text Here. </a:t>
            </a:r>
          </a:p>
        </p:txBody>
      </p:sp>
      <p:pic>
        <p:nvPicPr>
          <p:cNvPr id="11" name="Picture 10">
            <a:extLst>
              <a:ext uri="{FF2B5EF4-FFF2-40B4-BE49-F238E27FC236}">
                <a16:creationId xmlns:a16="http://schemas.microsoft.com/office/drawing/2014/main" id="{9E25283D-E0D5-48F2-ADE4-AE36DB7DC2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6533" y="6189215"/>
            <a:ext cx="1169797" cy="432824"/>
          </a:xfrm>
          <a:prstGeom prst="rect">
            <a:avLst/>
          </a:prstGeom>
          <a:effectLst/>
        </p:spPr>
      </p:pic>
    </p:spTree>
    <p:extLst>
      <p:ext uri="{BB962C8B-B14F-4D97-AF65-F5344CB8AC3E}">
        <p14:creationId xmlns:p14="http://schemas.microsoft.com/office/powerpoint/2010/main" val="92652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359733"/>
      </p:ext>
    </p:extLst>
  </p:cSld>
  <p:clrMap bg1="lt1" tx1="dk1" bg2="lt2" tx2="dk2" accent1="accent1" accent2="accent2" accent3="accent3" accent4="accent4" accent5="accent5" accent6="accent6" hlink="hlink" folHlink="folHlink"/>
  <p:sldLayoutIdLst>
    <p:sldLayoutId id="2147483670" r:id="rId1"/>
    <p:sldLayoutId id="2147483660" r:id="rId2"/>
    <p:sldLayoutId id="2147483664" r:id="rId3"/>
    <p:sldLayoutId id="2147483663" r:id="rId4"/>
    <p:sldLayoutId id="2147483665" r:id="rId5"/>
    <p:sldLayoutId id="2147483651" r:id="rId6"/>
    <p:sldLayoutId id="2147483661" r:id="rId7"/>
    <p:sldLayoutId id="2147483649" r:id="rId8"/>
    <p:sldLayoutId id="2147483652" r:id="rId9"/>
    <p:sldLayoutId id="2147483662" r:id="rId10"/>
    <p:sldLayoutId id="2147483666" r:id="rId11"/>
    <p:sldLayoutId id="2147483667" r:id="rId12"/>
    <p:sldLayoutId id="2147483668" r:id="rId13"/>
    <p:sldLayoutId id="2147483669" r:id="rId14"/>
    <p:sldLayoutId id="214748365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D95349DE-37C1-7C54-61C6-13B4C339DC83}"/>
              </a:ext>
            </a:extLst>
          </p:cNvPr>
          <p:cNvSpPr>
            <a:spLocks noGrp="1"/>
          </p:cNvSpPr>
          <p:nvPr>
            <p:ph type="body" sz="quarter" idx="10"/>
          </p:nvPr>
        </p:nvSpPr>
        <p:spPr>
          <a:xfrm>
            <a:off x="729889" y="279601"/>
            <a:ext cx="5820696" cy="673510"/>
          </a:xfrm>
        </p:spPr>
        <p:txBody>
          <a:bodyPr lIns="91440" tIns="45720" rIns="91440" bIns="45720" anchor="t"/>
          <a:lstStyle/>
          <a:p>
            <a:pPr algn="ctr"/>
            <a:r>
              <a:rPr lang="en-CA" sz="2800">
                <a:latin typeface="Calibri"/>
                <a:cs typeface="Calibri"/>
              </a:rPr>
              <a:t>   </a:t>
            </a:r>
            <a:r>
              <a:rPr lang="en-CA" sz="2800">
                <a:latin typeface="Calibri"/>
                <a:ea typeface="Noto Sans"/>
                <a:cs typeface="Calibri"/>
              </a:rPr>
              <a:t>  </a:t>
            </a:r>
            <a:r>
              <a:rPr lang="en-CA" sz="2200">
                <a:latin typeface="Noto Sans"/>
                <a:ea typeface="Noto Sans"/>
                <a:cs typeface="Noto Sans"/>
              </a:rPr>
              <a:t> </a:t>
            </a:r>
            <a:endParaRPr lang="en-CA" sz="2200">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06DE093C-2DA7-C6D6-BD0A-2C1BF210CEE8}"/>
              </a:ext>
            </a:extLst>
          </p:cNvPr>
          <p:cNvSpPr txBox="1"/>
          <p:nvPr/>
        </p:nvSpPr>
        <p:spPr>
          <a:xfrm>
            <a:off x="-106102" y="4019901"/>
            <a:ext cx="12192000" cy="2462213"/>
          </a:xfrm>
          <a:prstGeom prst="rect">
            <a:avLst/>
          </a:prstGeom>
          <a:noFill/>
        </p:spPr>
        <p:txBody>
          <a:bodyPr wrap="square" lIns="91440" tIns="45720" rIns="91440" bIns="45720" rtlCol="0" anchor="t">
            <a:spAutoFit/>
          </a:bodyPr>
          <a:lstStyle/>
          <a:p>
            <a:pPr algn="ctr"/>
            <a:r>
              <a:rPr lang="en-CA" sz="2400">
                <a:solidFill>
                  <a:schemeClr val="bg1"/>
                </a:solidFill>
                <a:latin typeface="Noto Sans  "/>
                <a:ea typeface="+mn-lt"/>
                <a:cs typeface="+mn-lt"/>
              </a:rPr>
              <a:t>ASQRB</a:t>
            </a:r>
            <a:endParaRPr lang="en-US">
              <a:solidFill>
                <a:schemeClr val="bg1"/>
              </a:solidFill>
              <a:latin typeface="Noto Sans  "/>
            </a:endParaRPr>
          </a:p>
          <a:p>
            <a:pPr algn="ctr"/>
            <a:endParaRPr lang="en-CA" sz="2400">
              <a:solidFill>
                <a:schemeClr val="bg1"/>
              </a:solidFill>
              <a:latin typeface="Noto Sans  "/>
              <a:ea typeface="MS PGothic"/>
              <a:cs typeface="Arial"/>
            </a:endParaRPr>
          </a:p>
          <a:p>
            <a:pPr algn="ctr"/>
            <a:r>
              <a:rPr lang="en-CA" altLang="en-US" sz="2400">
                <a:solidFill>
                  <a:schemeClr val="bg1"/>
                </a:solidFill>
                <a:latin typeface="Noto Sans  "/>
                <a:ea typeface="MS PGothic"/>
                <a:cs typeface="Calibri"/>
              </a:rPr>
              <a:t>May 31</a:t>
            </a:r>
            <a:r>
              <a:rPr lang="en-CA" altLang="en-US" sz="2400" baseline="30000">
                <a:solidFill>
                  <a:schemeClr val="bg1"/>
                </a:solidFill>
                <a:latin typeface="Noto Sans  "/>
                <a:ea typeface="MS PGothic"/>
                <a:cs typeface="Calibri"/>
              </a:rPr>
              <a:t>st,</a:t>
            </a:r>
            <a:r>
              <a:rPr lang="en-CA" altLang="en-US" sz="2400">
                <a:solidFill>
                  <a:schemeClr val="bg1"/>
                </a:solidFill>
                <a:latin typeface="Noto Sans  "/>
                <a:ea typeface="MS PGothic"/>
                <a:cs typeface="Calibri"/>
              </a:rPr>
              <a:t> 2023</a:t>
            </a:r>
            <a:endParaRPr lang="en-CA" altLang="en-US" sz="2400" baseline="30000">
              <a:solidFill>
                <a:schemeClr val="bg1"/>
              </a:solidFill>
              <a:latin typeface="Noto Sans  "/>
              <a:ea typeface="MS PGothic"/>
              <a:cs typeface="Calibri"/>
            </a:endParaRPr>
          </a:p>
          <a:p>
            <a:pPr algn="ctr"/>
            <a:endParaRPr lang="en-CA" altLang="en-US" sz="2400" baseline="30000">
              <a:solidFill>
                <a:schemeClr val="bg1"/>
              </a:solidFill>
              <a:latin typeface="Noto Sans  "/>
              <a:ea typeface="MS PGothic"/>
              <a:cs typeface="Calibri" panose="020F0502020204030204" pitchFamily="34" charset="0"/>
            </a:endParaRPr>
          </a:p>
          <a:p>
            <a:pPr algn="ctr"/>
            <a:r>
              <a:rPr lang="en-CA" altLang="en-US" sz="2400">
                <a:solidFill>
                  <a:schemeClr val="bg1"/>
                </a:solidFill>
                <a:latin typeface="Noto Sans  "/>
                <a:ea typeface="MS PGothic"/>
                <a:cs typeface="Calibri"/>
              </a:rPr>
              <a:t>Reviewing March and 2023 YTD Performance</a:t>
            </a:r>
          </a:p>
          <a:p>
            <a:pPr algn="ctr"/>
            <a:endParaRPr lang="en-CA" altLang="en-US" sz="2400">
              <a:solidFill>
                <a:schemeClr val="bg1"/>
              </a:solidFill>
              <a:latin typeface="Calibri"/>
              <a:ea typeface="MS PGothic"/>
              <a:cs typeface="Calibri"/>
            </a:endParaRPr>
          </a:p>
          <a:p>
            <a:endParaRPr lang="en-CA">
              <a:solidFill>
                <a:srgbClr val="000000"/>
              </a:solidFill>
              <a:latin typeface="Arial" panose="020B0604020202020204"/>
              <a:ea typeface="MS PGothic"/>
              <a:cs typeface="Arial" panose="020B0604020202020204"/>
            </a:endParaRPr>
          </a:p>
        </p:txBody>
      </p:sp>
      <p:sp>
        <p:nvSpPr>
          <p:cNvPr id="7" name="TextBox 6">
            <a:extLst>
              <a:ext uri="{FF2B5EF4-FFF2-40B4-BE49-F238E27FC236}">
                <a16:creationId xmlns:a16="http://schemas.microsoft.com/office/drawing/2014/main" id="{5FCD8B57-0971-906D-FBB4-A4CED91D281B}"/>
              </a:ext>
            </a:extLst>
          </p:cNvPr>
          <p:cNvSpPr txBox="1"/>
          <p:nvPr/>
        </p:nvSpPr>
        <p:spPr>
          <a:xfrm>
            <a:off x="434051" y="651075"/>
            <a:ext cx="180974"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351B729F-0190-995E-DD06-F47ADC5F826C}"/>
              </a:ext>
            </a:extLst>
          </p:cNvPr>
          <p:cNvSpPr txBox="1"/>
          <p:nvPr/>
        </p:nvSpPr>
        <p:spPr>
          <a:xfrm>
            <a:off x="43405" y="313479"/>
            <a:ext cx="691587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FFFFFF"/>
                </a:solidFill>
                <a:latin typeface="Noto Sans  "/>
                <a:cs typeface="Calibri"/>
              </a:rPr>
              <a:t>Airport Safety and Quality Review Board</a:t>
            </a:r>
            <a:endParaRPr lang="en-US" sz="2000">
              <a:latin typeface="Noto Sans  "/>
            </a:endParaRPr>
          </a:p>
        </p:txBody>
      </p:sp>
    </p:spTree>
    <p:extLst>
      <p:ext uri="{BB962C8B-B14F-4D97-AF65-F5344CB8AC3E}">
        <p14:creationId xmlns:p14="http://schemas.microsoft.com/office/powerpoint/2010/main" val="392442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Goal #2 – OSH Data</a:t>
            </a: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13" name="TextBox 1">
            <a:extLst>
              <a:ext uri="{FF2B5EF4-FFF2-40B4-BE49-F238E27FC236}">
                <a16:creationId xmlns:a16="http://schemas.microsoft.com/office/drawing/2014/main" id="{B4716F02-C690-6616-C8D2-A1988E5DDC10}"/>
              </a:ext>
            </a:extLst>
          </p:cNvPr>
          <p:cNvSpPr txBox="1"/>
          <p:nvPr/>
        </p:nvSpPr>
        <p:spPr>
          <a:xfrm>
            <a:off x="737006" y="1243309"/>
            <a:ext cx="544614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ea typeface="+mn-lt"/>
                <a:cs typeface="+mn-lt"/>
              </a:rPr>
              <a:t>YTD - 93 OH&amp;S Reports – (Staff Related)</a:t>
            </a:r>
            <a:endParaRPr lang="en-US"/>
          </a:p>
          <a:p>
            <a:r>
              <a:rPr lang="en-US">
                <a:ea typeface="+mn-lt"/>
                <a:cs typeface="+mn-lt"/>
              </a:rPr>
              <a:t>April - 13 OH&amp;S events - (Staff related Includes LTI)</a:t>
            </a:r>
            <a:endParaRPr lang="en-US"/>
          </a:p>
        </p:txBody>
      </p:sp>
      <p:sp>
        <p:nvSpPr>
          <p:cNvPr id="14" name="TextBox 1">
            <a:extLst>
              <a:ext uri="{FF2B5EF4-FFF2-40B4-BE49-F238E27FC236}">
                <a16:creationId xmlns:a16="http://schemas.microsoft.com/office/drawing/2014/main" id="{A64911FB-BE1F-2217-C8ED-AE6E60333E76}"/>
              </a:ext>
            </a:extLst>
          </p:cNvPr>
          <p:cNvSpPr txBox="1"/>
          <p:nvPr/>
        </p:nvSpPr>
        <p:spPr>
          <a:xfrm>
            <a:off x="7612482" y="752930"/>
            <a:ext cx="596372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ea typeface="+mn-lt"/>
                <a:cs typeface="+mn-lt"/>
              </a:rPr>
              <a:t>April - 3 LTI Reports </a:t>
            </a:r>
            <a:endParaRPr lang="en-US" b="1"/>
          </a:p>
        </p:txBody>
      </p:sp>
      <p:sp>
        <p:nvSpPr>
          <p:cNvPr id="16" name="TextBox 1">
            <a:extLst>
              <a:ext uri="{FF2B5EF4-FFF2-40B4-BE49-F238E27FC236}">
                <a16:creationId xmlns:a16="http://schemas.microsoft.com/office/drawing/2014/main" id="{481A9542-2599-034F-467D-DF1313512565}"/>
              </a:ext>
            </a:extLst>
          </p:cNvPr>
          <p:cNvSpPr txBox="1"/>
          <p:nvPr/>
        </p:nvSpPr>
        <p:spPr>
          <a:xfrm>
            <a:off x="7856010" y="4645433"/>
            <a:ext cx="3059501"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ea typeface="+mn-lt"/>
                <a:cs typeface="+mn-lt"/>
              </a:rPr>
              <a:t>2023 YTD - 16 LTI Reports</a:t>
            </a:r>
            <a:endParaRPr lang="en-US" b="1"/>
          </a:p>
          <a:p>
            <a:endParaRPr lang="en-US" b="1">
              <a:ea typeface="+mn-lt"/>
              <a:cs typeface="+mn-lt"/>
            </a:endParaRPr>
          </a:p>
          <a:p>
            <a:r>
              <a:rPr lang="en-US">
                <a:ea typeface="+mn-lt"/>
                <a:cs typeface="+mn-lt"/>
              </a:rPr>
              <a:t>1. YHM – 4    </a:t>
            </a:r>
          </a:p>
          <a:p>
            <a:r>
              <a:rPr lang="en-US">
                <a:cs typeface="Arial"/>
              </a:rPr>
              <a:t>2. YXE – 4    </a:t>
            </a:r>
          </a:p>
          <a:p>
            <a:r>
              <a:rPr lang="en-US">
                <a:ea typeface="+mn-lt"/>
                <a:cs typeface="+mn-lt"/>
              </a:rPr>
              <a:t>3. Multiple Stations - 1       </a:t>
            </a:r>
            <a:endParaRPr lang="en-US">
              <a:cs typeface="Arial"/>
            </a:endParaRPr>
          </a:p>
        </p:txBody>
      </p:sp>
      <p:sp>
        <p:nvSpPr>
          <p:cNvPr id="18" name="TextBox 1">
            <a:extLst>
              <a:ext uri="{FF2B5EF4-FFF2-40B4-BE49-F238E27FC236}">
                <a16:creationId xmlns:a16="http://schemas.microsoft.com/office/drawing/2014/main" id="{B6EA6A17-CC80-5483-4CB6-96B1BA96C44B}"/>
              </a:ext>
            </a:extLst>
          </p:cNvPr>
          <p:cNvSpPr txBox="1"/>
          <p:nvPr/>
        </p:nvSpPr>
        <p:spPr>
          <a:xfrm>
            <a:off x="3744306" y="4642117"/>
            <a:ext cx="2743200"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ea typeface="+mn-lt"/>
                <a:cs typeface="+mn-lt"/>
              </a:rPr>
              <a:t>Top 3 stations YTD</a:t>
            </a:r>
            <a:endParaRPr lang="en-US"/>
          </a:p>
          <a:p>
            <a:endParaRPr lang="en-US">
              <a:ea typeface="+mn-lt"/>
              <a:cs typeface="+mn-lt"/>
            </a:endParaRPr>
          </a:p>
          <a:p>
            <a:pPr marL="342900" indent="-342900">
              <a:buAutoNum type="arabicPeriod"/>
            </a:pPr>
            <a:r>
              <a:rPr lang="en-US">
                <a:ea typeface="+mn-lt"/>
                <a:cs typeface="+mn-lt"/>
              </a:rPr>
              <a:t>YAM - 16</a:t>
            </a:r>
          </a:p>
          <a:p>
            <a:r>
              <a:rPr lang="en-US">
                <a:ea typeface="+mn-lt"/>
                <a:cs typeface="+mn-lt"/>
              </a:rPr>
              <a:t>2.  YHM –12</a:t>
            </a:r>
            <a:endParaRPr lang="en-US"/>
          </a:p>
          <a:p>
            <a:r>
              <a:rPr lang="en-US">
                <a:ea typeface="+mn-lt"/>
                <a:cs typeface="+mn-lt"/>
              </a:rPr>
              <a:t>3.  YXE – 11</a:t>
            </a:r>
            <a:endParaRPr lang="en-US">
              <a:cs typeface="Arial"/>
            </a:endParaRPr>
          </a:p>
          <a:p>
            <a:endParaRPr lang="en-US">
              <a:cs typeface="Arial"/>
            </a:endParaRPr>
          </a:p>
          <a:p>
            <a:endParaRPr lang="en-US">
              <a:cs typeface="Arial"/>
            </a:endParaRPr>
          </a:p>
          <a:p>
            <a:pPr algn="l"/>
            <a:endParaRPr lang="en-US">
              <a:cs typeface="Arial"/>
            </a:endParaRPr>
          </a:p>
        </p:txBody>
      </p:sp>
      <p:sp>
        <p:nvSpPr>
          <p:cNvPr id="20" name="TextBox 1">
            <a:extLst>
              <a:ext uri="{FF2B5EF4-FFF2-40B4-BE49-F238E27FC236}">
                <a16:creationId xmlns:a16="http://schemas.microsoft.com/office/drawing/2014/main" id="{6A38FACD-60D6-A8C7-1BA6-63AE48F61065}"/>
              </a:ext>
            </a:extLst>
          </p:cNvPr>
          <p:cNvSpPr txBox="1"/>
          <p:nvPr/>
        </p:nvSpPr>
        <p:spPr>
          <a:xfrm>
            <a:off x="729263" y="4593676"/>
            <a:ext cx="2743200"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ea typeface="+mn-lt"/>
                <a:cs typeface="+mn-lt"/>
              </a:rPr>
              <a:t>YTD - 54 reports for:</a:t>
            </a:r>
            <a:endParaRPr lang="en-US"/>
          </a:p>
          <a:p>
            <a:endParaRPr lang="en-US" b="1">
              <a:ea typeface="+mn-lt"/>
              <a:cs typeface="+mn-lt"/>
            </a:endParaRPr>
          </a:p>
          <a:p>
            <a:r>
              <a:rPr lang="en-US">
                <a:ea typeface="+mn-lt"/>
                <a:cs typeface="+mn-lt"/>
              </a:rPr>
              <a:t>Slips/Trips/Falls -19</a:t>
            </a:r>
            <a:endParaRPr lang="en-US"/>
          </a:p>
          <a:p>
            <a:r>
              <a:rPr lang="en-US">
                <a:ea typeface="+mn-lt"/>
                <a:cs typeface="+mn-lt"/>
              </a:rPr>
              <a:t>Sprain - 5 </a:t>
            </a:r>
          </a:p>
          <a:p>
            <a:r>
              <a:rPr lang="en-US">
                <a:ea typeface="+mn-lt"/>
                <a:cs typeface="+mn-lt"/>
              </a:rPr>
              <a:t>Push/Pull -3 </a:t>
            </a:r>
            <a:endParaRPr lang="en-US"/>
          </a:p>
          <a:p>
            <a:r>
              <a:rPr lang="en-US">
                <a:ea typeface="+mn-lt"/>
                <a:cs typeface="+mn-lt"/>
              </a:rPr>
              <a:t>Lift/Carry – 6</a:t>
            </a:r>
            <a:endParaRPr lang="en-US"/>
          </a:p>
          <a:p>
            <a:r>
              <a:rPr lang="en-US">
                <a:ea typeface="+mn-lt"/>
                <a:cs typeface="+mn-lt"/>
              </a:rPr>
              <a:t>Twist/Bend -2</a:t>
            </a:r>
            <a:endParaRPr lang="en-US"/>
          </a:p>
          <a:p>
            <a:r>
              <a:rPr lang="en-US">
                <a:cs typeface="Arial"/>
              </a:rPr>
              <a:t>Other - 19</a:t>
            </a:r>
          </a:p>
        </p:txBody>
      </p:sp>
      <p:pic>
        <p:nvPicPr>
          <p:cNvPr id="6" name="Picture 6" descr="Chart, pie chart&#10;&#10;Description automatically generated">
            <a:extLst>
              <a:ext uri="{FF2B5EF4-FFF2-40B4-BE49-F238E27FC236}">
                <a16:creationId xmlns:a16="http://schemas.microsoft.com/office/drawing/2014/main" id="{4CB533C9-815B-80A7-EC57-519DAD6CD6FB}"/>
              </a:ext>
            </a:extLst>
          </p:cNvPr>
          <p:cNvPicPr>
            <a:picLocks noChangeAspect="1"/>
          </p:cNvPicPr>
          <p:nvPr/>
        </p:nvPicPr>
        <p:blipFill>
          <a:blip r:embed="rId4"/>
          <a:stretch>
            <a:fillRect/>
          </a:stretch>
        </p:blipFill>
        <p:spPr>
          <a:xfrm>
            <a:off x="7801155" y="1235909"/>
            <a:ext cx="3677727" cy="3034710"/>
          </a:xfrm>
          <a:prstGeom prst="rect">
            <a:avLst/>
          </a:prstGeom>
        </p:spPr>
      </p:pic>
      <p:pic>
        <p:nvPicPr>
          <p:cNvPr id="7" name="Picture 8" descr="Chart, pie chart&#10;&#10;Description automatically generated">
            <a:extLst>
              <a:ext uri="{FF2B5EF4-FFF2-40B4-BE49-F238E27FC236}">
                <a16:creationId xmlns:a16="http://schemas.microsoft.com/office/drawing/2014/main" id="{94090503-5B7C-CF2A-89AB-90D9EA35381F}"/>
              </a:ext>
            </a:extLst>
          </p:cNvPr>
          <p:cNvPicPr>
            <a:picLocks noChangeAspect="1"/>
          </p:cNvPicPr>
          <p:nvPr/>
        </p:nvPicPr>
        <p:blipFill>
          <a:blip r:embed="rId5"/>
          <a:stretch>
            <a:fillRect/>
          </a:stretch>
        </p:blipFill>
        <p:spPr>
          <a:xfrm>
            <a:off x="1130061" y="2009980"/>
            <a:ext cx="3778368" cy="2478604"/>
          </a:xfrm>
          <a:prstGeom prst="rect">
            <a:avLst/>
          </a:prstGeom>
        </p:spPr>
      </p:pic>
    </p:spTree>
    <p:extLst>
      <p:ext uri="{BB962C8B-B14F-4D97-AF65-F5344CB8AC3E}">
        <p14:creationId xmlns:p14="http://schemas.microsoft.com/office/powerpoint/2010/main" val="235041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Target #1 – Ramp Handling</a:t>
            </a:r>
            <a:endParaRPr lang="en-US" sz="2200" b="0">
              <a:ea typeface="+mn-lt"/>
              <a:cs typeface="+mn-lt"/>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5" name="TextBox 4">
            <a:extLst>
              <a:ext uri="{FF2B5EF4-FFF2-40B4-BE49-F238E27FC236}">
                <a16:creationId xmlns:a16="http://schemas.microsoft.com/office/drawing/2014/main" id="{4C538D75-2E1E-4F23-136F-46AF935EFB55}"/>
              </a:ext>
            </a:extLst>
          </p:cNvPr>
          <p:cNvSpPr txBox="1"/>
          <p:nvPr/>
        </p:nvSpPr>
        <p:spPr>
          <a:xfrm>
            <a:off x="149333" y="5923075"/>
            <a:ext cx="2242425" cy="646331"/>
          </a:xfrm>
          <a:prstGeom prst="rect">
            <a:avLst/>
          </a:prstGeom>
          <a:no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ighlight>
                  <a:srgbClr val="00FFFF"/>
                </a:highlight>
                <a:latin typeface="Arial"/>
                <a:ea typeface="+mn-lt"/>
                <a:cs typeface="+mn-lt"/>
              </a:rPr>
              <a:t>2023 Target – 3.847</a:t>
            </a:r>
          </a:p>
          <a:p>
            <a:r>
              <a:rPr lang="en-US">
                <a:highlight>
                  <a:srgbClr val="00FF00"/>
                </a:highlight>
                <a:latin typeface="Arial"/>
                <a:cs typeface="Arial"/>
              </a:rPr>
              <a:t>2023 Actual – 4.357</a:t>
            </a:r>
            <a:endParaRPr lang="en-US" sz="1400">
              <a:latin typeface="Arial"/>
              <a:cs typeface="Arial"/>
            </a:endParaRPr>
          </a:p>
        </p:txBody>
      </p:sp>
      <p:pic>
        <p:nvPicPr>
          <p:cNvPr id="3" name="Picture 5" descr="Chart, line chart&#10;&#10;Description automatically generated">
            <a:extLst>
              <a:ext uri="{FF2B5EF4-FFF2-40B4-BE49-F238E27FC236}">
                <a16:creationId xmlns:a16="http://schemas.microsoft.com/office/drawing/2014/main" id="{453483C3-967A-492A-5325-4E56A2BDC7C9}"/>
              </a:ext>
            </a:extLst>
          </p:cNvPr>
          <p:cNvPicPr>
            <a:picLocks noChangeAspect="1"/>
          </p:cNvPicPr>
          <p:nvPr/>
        </p:nvPicPr>
        <p:blipFill>
          <a:blip r:embed="rId4"/>
          <a:stretch>
            <a:fillRect/>
          </a:stretch>
        </p:blipFill>
        <p:spPr>
          <a:xfrm>
            <a:off x="29007" y="1310983"/>
            <a:ext cx="12161043" cy="4474159"/>
          </a:xfrm>
          <a:prstGeom prst="rect">
            <a:avLst/>
          </a:prstGeom>
        </p:spPr>
      </p:pic>
    </p:spTree>
    <p:extLst>
      <p:ext uri="{BB962C8B-B14F-4D97-AF65-F5344CB8AC3E}">
        <p14:creationId xmlns:p14="http://schemas.microsoft.com/office/powerpoint/2010/main" val="426690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Target #1 – Ramp Handling</a:t>
            </a:r>
            <a:endParaRPr lang="en-US" sz="2200" b="0">
              <a:ea typeface="+mn-lt"/>
              <a:cs typeface="+mn-lt"/>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6" name="TextBox 5">
            <a:extLst>
              <a:ext uri="{FF2B5EF4-FFF2-40B4-BE49-F238E27FC236}">
                <a16:creationId xmlns:a16="http://schemas.microsoft.com/office/drawing/2014/main" id="{E91419B4-7AE4-F582-5A9D-6CD4990633B7}"/>
              </a:ext>
            </a:extLst>
          </p:cNvPr>
          <p:cNvSpPr txBox="1"/>
          <p:nvPr/>
        </p:nvSpPr>
        <p:spPr>
          <a:xfrm>
            <a:off x="376980" y="5196622"/>
            <a:ext cx="41909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b="1">
                <a:cs typeface="Arial"/>
              </a:rPr>
              <a:t>YLW – 23</a:t>
            </a:r>
            <a:endParaRPr lang="en-US" b="1">
              <a:cs typeface="Arial"/>
            </a:endParaRPr>
          </a:p>
          <a:p>
            <a:pPr marL="171450" indent="-171450">
              <a:buFont typeface="Arial"/>
              <a:buChar char="•"/>
            </a:pPr>
            <a:r>
              <a:rPr lang="en-US" sz="1200" b="1">
                <a:cs typeface="Arial"/>
              </a:rPr>
              <a:t>YXE  -  12</a:t>
            </a:r>
          </a:p>
          <a:p>
            <a:pPr marL="171450" indent="-171450">
              <a:buFont typeface="Arial"/>
              <a:buChar char="•"/>
            </a:pPr>
            <a:r>
              <a:rPr lang="en-US" sz="1200" b="1">
                <a:cs typeface="Arial"/>
              </a:rPr>
              <a:t>YHZ – 11</a:t>
            </a:r>
            <a:endParaRPr lang="en-US" sz="1200" b="1">
              <a:ea typeface="+mn-lt"/>
              <a:cs typeface="+mn-lt"/>
            </a:endParaRPr>
          </a:p>
          <a:p>
            <a:pPr marL="171450" indent="-171450">
              <a:buFont typeface="Arial"/>
              <a:buChar char="•"/>
            </a:pPr>
            <a:endParaRPr lang="en-US" sz="1200" b="1">
              <a:cs typeface="Arial"/>
            </a:endParaRPr>
          </a:p>
          <a:p>
            <a:pPr marL="171450" indent="-171450">
              <a:buFont typeface="Arial"/>
              <a:buChar char="•"/>
            </a:pPr>
            <a:endParaRPr lang="en-US" sz="1200" b="1">
              <a:cs typeface="Arial"/>
            </a:endParaRPr>
          </a:p>
        </p:txBody>
      </p:sp>
      <p:sp>
        <p:nvSpPr>
          <p:cNvPr id="9" name="TextBox 8">
            <a:extLst>
              <a:ext uri="{FF2B5EF4-FFF2-40B4-BE49-F238E27FC236}">
                <a16:creationId xmlns:a16="http://schemas.microsoft.com/office/drawing/2014/main" id="{B29C5CCB-8DC0-85B0-65C3-17F33039F023}"/>
              </a:ext>
            </a:extLst>
          </p:cNvPr>
          <p:cNvSpPr txBox="1"/>
          <p:nvPr/>
        </p:nvSpPr>
        <p:spPr>
          <a:xfrm>
            <a:off x="282773" y="1294804"/>
            <a:ext cx="32986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YTD –Jan 1 –, April 30th, 2023</a:t>
            </a:r>
            <a:endParaRPr lang="en-US"/>
          </a:p>
        </p:txBody>
      </p:sp>
      <p:sp>
        <p:nvSpPr>
          <p:cNvPr id="10" name="TextBox 9">
            <a:extLst>
              <a:ext uri="{FF2B5EF4-FFF2-40B4-BE49-F238E27FC236}">
                <a16:creationId xmlns:a16="http://schemas.microsoft.com/office/drawing/2014/main" id="{679E0143-8396-A7AF-7C30-13D541A63FF5}"/>
              </a:ext>
            </a:extLst>
          </p:cNvPr>
          <p:cNvSpPr txBox="1"/>
          <p:nvPr/>
        </p:nvSpPr>
        <p:spPr>
          <a:xfrm>
            <a:off x="6529728" y="3424876"/>
            <a:ext cx="562455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cs typeface="Arial"/>
              </a:rPr>
              <a:t>YTD- 73  Incidents</a:t>
            </a:r>
            <a:endParaRPr lang="en-US" u="sng"/>
          </a:p>
          <a:p>
            <a:pPr marL="285750" indent="-285750">
              <a:buFont typeface="Arial"/>
              <a:buChar char="•"/>
            </a:pPr>
            <a:endParaRPr lang="en-US" sz="1200" b="1">
              <a:cs typeface="Arial"/>
            </a:endParaRPr>
          </a:p>
          <a:p>
            <a:r>
              <a:rPr lang="en-US" sz="1200" b="1">
                <a:cs typeface="Arial"/>
              </a:rPr>
              <a:t>Top 3 by descriptor category:</a:t>
            </a:r>
          </a:p>
          <a:p>
            <a:endParaRPr lang="en-US" sz="1200" b="1">
              <a:cs typeface="Arial"/>
            </a:endParaRPr>
          </a:p>
          <a:p>
            <a:pPr marL="285750" indent="-285750">
              <a:buFont typeface="Arial"/>
              <a:buChar char="•"/>
            </a:pPr>
            <a:r>
              <a:rPr lang="en-US" sz="1200" b="1">
                <a:cs typeface="Arial"/>
              </a:rPr>
              <a:t>Ground Support Equipment Operation- 44 </a:t>
            </a:r>
            <a:endParaRPr lang="en-US">
              <a:cs typeface="Arial"/>
            </a:endParaRPr>
          </a:p>
          <a:p>
            <a:pPr marL="285750" indent="-285750">
              <a:buFont typeface="Arial"/>
              <a:buChar char="•"/>
            </a:pPr>
            <a:endParaRPr lang="en-US" sz="1200" b="1">
              <a:latin typeface="Arial"/>
              <a:cs typeface="Arial"/>
            </a:endParaRPr>
          </a:p>
          <a:p>
            <a:pPr marL="171450" indent="-171450">
              <a:buFont typeface="Calibri"/>
              <a:buChar char="-"/>
            </a:pPr>
            <a:r>
              <a:rPr lang="en-CA" sz="1200">
                <a:ea typeface="+mn-lt"/>
                <a:cs typeface="+mn-lt"/>
              </a:rPr>
              <a:t>GSE Maneuvering – 13</a:t>
            </a:r>
            <a:endParaRPr lang="en-US" sz="1200">
              <a:latin typeface="Noto Sans  "/>
              <a:ea typeface="+mn-lt"/>
              <a:cs typeface="Calibri"/>
            </a:endParaRPr>
          </a:p>
          <a:p>
            <a:pPr marL="171450" indent="-171450">
              <a:buFont typeface="Calibri"/>
              <a:buChar char="-"/>
            </a:pPr>
            <a:r>
              <a:rPr lang="en-CA" sz="1200">
                <a:ea typeface="+mn-lt"/>
                <a:cs typeface="+mn-lt"/>
              </a:rPr>
              <a:t>Collision GSE to GSE- 8</a:t>
            </a:r>
            <a:endParaRPr lang="en-US" sz="1200">
              <a:latin typeface="Noto Sans  "/>
              <a:ea typeface="+mn-lt"/>
              <a:cs typeface="Calibri"/>
            </a:endParaRPr>
          </a:p>
          <a:p>
            <a:pPr marL="171450" indent="-171450">
              <a:buFont typeface="Calibri"/>
              <a:buChar char="-"/>
            </a:pPr>
            <a:r>
              <a:rPr lang="en-CA" sz="1200">
                <a:latin typeface="Noto Sans  "/>
                <a:ea typeface="+mn-lt"/>
                <a:cs typeface="Calibri"/>
              </a:rPr>
              <a:t>Collision</a:t>
            </a:r>
            <a:r>
              <a:rPr lang="en-CA" sz="1200">
                <a:latin typeface="Noto Sans  "/>
                <a:cs typeface="Calibri"/>
              </a:rPr>
              <a:t> with Airport Infrastructure- 7</a:t>
            </a:r>
            <a:endParaRPr lang="en-US" sz="1200">
              <a:latin typeface="Noto Sans  "/>
              <a:cs typeface="Calibri"/>
            </a:endParaRPr>
          </a:p>
          <a:p>
            <a:pPr marL="171450" indent="-171450">
              <a:buFont typeface="Calibri"/>
              <a:buChar char="-"/>
            </a:pPr>
            <a:endParaRPr lang="en-CA" sz="1200">
              <a:latin typeface="Noto Sans  "/>
              <a:cs typeface="Calibri"/>
            </a:endParaRPr>
          </a:p>
          <a:p>
            <a:pPr marL="285750" indent="-285750">
              <a:buFont typeface="Arial"/>
              <a:buChar char="•"/>
            </a:pPr>
            <a:r>
              <a:rPr lang="en-US" sz="1200" b="1">
                <a:cs typeface="Arial"/>
              </a:rPr>
              <a:t>Push Back –8</a:t>
            </a:r>
          </a:p>
          <a:p>
            <a:pPr marL="285750" indent="-285750">
              <a:buFont typeface="Arial"/>
              <a:buChar char="•"/>
            </a:pPr>
            <a:r>
              <a:rPr lang="en-US" sz="1200" b="1">
                <a:cs typeface="Arial"/>
              </a:rPr>
              <a:t>Aircraft Walk Around- 4</a:t>
            </a:r>
          </a:p>
          <a:p>
            <a:pPr marL="285750" indent="-285750">
              <a:buFont typeface="Arial"/>
              <a:buChar char="•"/>
            </a:pPr>
            <a:endParaRPr lang="en-US" sz="1200">
              <a:cs typeface="Arial"/>
            </a:endParaRPr>
          </a:p>
          <a:p>
            <a:pPr marL="285750" indent="-285750">
              <a:buFont typeface="Arial"/>
              <a:buChar char="•"/>
            </a:pPr>
            <a:endParaRPr lang="en-US" sz="1200">
              <a:cs typeface="Arial"/>
            </a:endParaRPr>
          </a:p>
          <a:p>
            <a:pPr marL="285750" indent="-285750">
              <a:buFont typeface="Arial"/>
              <a:buChar char="•"/>
            </a:pPr>
            <a:endParaRPr lang="en-US" sz="1200">
              <a:cs typeface="Arial"/>
            </a:endParaRPr>
          </a:p>
        </p:txBody>
      </p:sp>
      <p:pic>
        <p:nvPicPr>
          <p:cNvPr id="5" name="Picture 6" descr="Chart, pie chart&#10;&#10;Description automatically generated">
            <a:extLst>
              <a:ext uri="{FF2B5EF4-FFF2-40B4-BE49-F238E27FC236}">
                <a16:creationId xmlns:a16="http://schemas.microsoft.com/office/drawing/2014/main" id="{53342A0C-972A-3039-152B-76485ABD4EA7}"/>
              </a:ext>
            </a:extLst>
          </p:cNvPr>
          <p:cNvPicPr>
            <a:picLocks noChangeAspect="1"/>
          </p:cNvPicPr>
          <p:nvPr/>
        </p:nvPicPr>
        <p:blipFill>
          <a:blip r:embed="rId4"/>
          <a:stretch>
            <a:fillRect/>
          </a:stretch>
        </p:blipFill>
        <p:spPr>
          <a:xfrm>
            <a:off x="6671768" y="252194"/>
            <a:ext cx="3921918" cy="3106143"/>
          </a:xfrm>
          <a:prstGeom prst="rect">
            <a:avLst/>
          </a:prstGeom>
        </p:spPr>
      </p:pic>
      <p:pic>
        <p:nvPicPr>
          <p:cNvPr id="7" name="Picture 10" descr="Chart, pie chart&#10;&#10;Description automatically generated">
            <a:extLst>
              <a:ext uri="{FF2B5EF4-FFF2-40B4-BE49-F238E27FC236}">
                <a16:creationId xmlns:a16="http://schemas.microsoft.com/office/drawing/2014/main" id="{DEFFC95A-D49B-107E-4537-E38FEE347918}"/>
              </a:ext>
            </a:extLst>
          </p:cNvPr>
          <p:cNvPicPr>
            <a:picLocks noChangeAspect="1"/>
          </p:cNvPicPr>
          <p:nvPr/>
        </p:nvPicPr>
        <p:blipFill rotWithShape="1">
          <a:blip r:embed="rId5"/>
          <a:srcRect t="4215" r="906" b="8429"/>
          <a:stretch/>
        </p:blipFill>
        <p:spPr>
          <a:xfrm>
            <a:off x="283369" y="2000468"/>
            <a:ext cx="3898162" cy="2712902"/>
          </a:xfrm>
          <a:prstGeom prst="rect">
            <a:avLst/>
          </a:prstGeom>
        </p:spPr>
      </p:pic>
    </p:spTree>
    <p:extLst>
      <p:ext uri="{BB962C8B-B14F-4D97-AF65-F5344CB8AC3E}">
        <p14:creationId xmlns:p14="http://schemas.microsoft.com/office/powerpoint/2010/main" val="32712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Ramp Handling</a:t>
            </a:r>
            <a:endParaRPr lang="en-US" sz="2200" b="0">
              <a:ea typeface="+mn-lt"/>
              <a:cs typeface="+mn-lt"/>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3" name="TextBox 2">
            <a:extLst>
              <a:ext uri="{FF2B5EF4-FFF2-40B4-BE49-F238E27FC236}">
                <a16:creationId xmlns:a16="http://schemas.microsoft.com/office/drawing/2014/main" id="{C6542A2E-8DD8-1602-FDF9-5B98D3FE0BB5}"/>
              </a:ext>
            </a:extLst>
          </p:cNvPr>
          <p:cNvSpPr txBox="1"/>
          <p:nvPr/>
        </p:nvSpPr>
        <p:spPr>
          <a:xfrm>
            <a:off x="176429" y="1307109"/>
            <a:ext cx="8243728" cy="52311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tx2"/>
                </a:solidFill>
                <a:cs typeface="Arial"/>
              </a:rPr>
              <a:t>***NEW*** - GSE Operation Working Group Concept</a:t>
            </a:r>
            <a:endParaRPr lang="en-US">
              <a:solidFill>
                <a:schemeClr val="tx2"/>
              </a:solidFill>
              <a:cs typeface="Arial"/>
            </a:endParaRPr>
          </a:p>
          <a:p>
            <a:endParaRPr lang="en-US" sz="1200" b="1">
              <a:solidFill>
                <a:schemeClr val="tx2"/>
              </a:solidFill>
              <a:cs typeface="Arial"/>
            </a:endParaRPr>
          </a:p>
          <a:p>
            <a:pPr marL="171450" indent="-171450">
              <a:buFont typeface="Arial"/>
              <a:buChar char="•"/>
            </a:pPr>
            <a:r>
              <a:rPr lang="en-US" sz="1200" b="1">
                <a:solidFill>
                  <a:schemeClr val="tx2"/>
                </a:solidFill>
                <a:cs typeface="Arial"/>
              </a:rPr>
              <a:t>A working group will be formed of volunteers across the organization – To look at ways of reducing our GSE Operation safety incidents</a:t>
            </a:r>
          </a:p>
          <a:p>
            <a:pPr marL="171450" indent="-171450">
              <a:buFont typeface="Arial"/>
              <a:buChar char="•"/>
            </a:pPr>
            <a:r>
              <a:rPr lang="en-US" sz="1200" b="1">
                <a:solidFill>
                  <a:schemeClr val="tx2"/>
                </a:solidFill>
                <a:cs typeface="Arial"/>
              </a:rPr>
              <a:t>Volunteers (depending on station structure)- would include  SM's, Operations Managers, RC's, Trainers. OSH Reps, Training Team and the GSE Team.</a:t>
            </a:r>
          </a:p>
          <a:p>
            <a:pPr marL="171450" indent="-171450">
              <a:buFont typeface="Arial"/>
              <a:buChar char="•"/>
            </a:pPr>
            <a:r>
              <a:rPr lang="en-US" sz="1200" b="1">
                <a:solidFill>
                  <a:schemeClr val="tx2"/>
                </a:solidFill>
                <a:cs typeface="Arial"/>
              </a:rPr>
              <a:t>Graham Lindsay will be Leading the working group.</a:t>
            </a:r>
          </a:p>
          <a:p>
            <a:pPr marL="171450" indent="-171450">
              <a:buFont typeface="Arial"/>
              <a:buChar char="•"/>
            </a:pPr>
            <a:r>
              <a:rPr lang="en-US" sz="1200" b="1">
                <a:solidFill>
                  <a:schemeClr val="tx2"/>
                </a:solidFill>
                <a:cs typeface="Arial"/>
              </a:rPr>
              <a:t>The Working group will be an ongoing program for 2023. This would include multiple sessions.</a:t>
            </a:r>
          </a:p>
          <a:p>
            <a:pPr marL="171450" indent="-171450">
              <a:buFont typeface="Arial"/>
              <a:buChar char="•"/>
            </a:pPr>
            <a:r>
              <a:rPr lang="en-US" sz="1200" b="1">
                <a:solidFill>
                  <a:schemeClr val="tx2"/>
                </a:solidFill>
                <a:cs typeface="Arial"/>
              </a:rPr>
              <a:t>The working group progress will be reviewed at the ASQRB.</a:t>
            </a:r>
          </a:p>
          <a:p>
            <a:pPr marL="171450" indent="-171450">
              <a:buFont typeface="Arial"/>
              <a:buChar char="•"/>
            </a:pPr>
            <a:endParaRPr lang="en-US" sz="1200" b="1">
              <a:solidFill>
                <a:schemeClr val="tx2"/>
              </a:solidFill>
              <a:cs typeface="Arial"/>
            </a:endParaRPr>
          </a:p>
          <a:p>
            <a:r>
              <a:rPr lang="en-US" sz="1200" b="1">
                <a:solidFill>
                  <a:schemeClr val="tx2"/>
                </a:solidFill>
                <a:cs typeface="Arial"/>
              </a:rPr>
              <a:t>Timeline:</a:t>
            </a:r>
          </a:p>
          <a:p>
            <a:endParaRPr lang="en-US" sz="1200" b="1">
              <a:solidFill>
                <a:schemeClr val="tx2"/>
              </a:solidFill>
              <a:cs typeface="Arial"/>
            </a:endParaRPr>
          </a:p>
          <a:p>
            <a:pPr marL="171450" indent="-171450">
              <a:buFont typeface="Arial"/>
              <a:buChar char="•"/>
            </a:pPr>
            <a:r>
              <a:rPr lang="en-US" sz="1200" b="1">
                <a:solidFill>
                  <a:schemeClr val="tx2"/>
                </a:solidFill>
                <a:cs typeface="Arial"/>
              </a:rPr>
              <a:t>May – Volunteer requests will go out</a:t>
            </a:r>
          </a:p>
          <a:p>
            <a:pPr marL="171450" indent="-171450">
              <a:buFont typeface="Arial"/>
              <a:buChar char="•"/>
            </a:pPr>
            <a:r>
              <a:rPr lang="en-US" sz="1200" b="1">
                <a:solidFill>
                  <a:schemeClr val="tx2"/>
                </a:solidFill>
                <a:cs typeface="Arial"/>
              </a:rPr>
              <a:t>June - The Safety Team will prepare all historical data and set up the format for the working group.</a:t>
            </a:r>
          </a:p>
          <a:p>
            <a:pPr marL="171450" indent="-171450">
              <a:buFont typeface="Arial"/>
              <a:buChar char="•"/>
            </a:pPr>
            <a:r>
              <a:rPr lang="en-US" sz="1200" b="1">
                <a:solidFill>
                  <a:schemeClr val="tx2"/>
                </a:solidFill>
                <a:cs typeface="Arial"/>
              </a:rPr>
              <a:t>June - Working Group Team members will be identified</a:t>
            </a:r>
          </a:p>
          <a:p>
            <a:pPr marL="171450" indent="-171450">
              <a:buFont typeface="Arial"/>
              <a:buChar char="•"/>
            </a:pPr>
            <a:r>
              <a:rPr lang="en-US" sz="1200" b="1">
                <a:solidFill>
                  <a:schemeClr val="tx2"/>
                </a:solidFill>
                <a:cs typeface="Arial"/>
              </a:rPr>
              <a:t>June - Session #1 Scheduled </a:t>
            </a:r>
          </a:p>
          <a:p>
            <a:pPr marL="171450" indent="-171450">
              <a:buFont typeface="Arial"/>
              <a:buChar char="•"/>
            </a:pPr>
            <a:endParaRPr lang="en-US" sz="1200" b="1">
              <a:solidFill>
                <a:schemeClr val="tx2"/>
              </a:solidFill>
              <a:cs typeface="Arial"/>
            </a:endParaRPr>
          </a:p>
          <a:p>
            <a:r>
              <a:rPr lang="en-US" sz="1200" b="1">
                <a:solidFill>
                  <a:schemeClr val="tx2"/>
                </a:solidFill>
                <a:cs typeface="Arial"/>
              </a:rPr>
              <a:t>Session #1</a:t>
            </a:r>
          </a:p>
          <a:p>
            <a:endParaRPr lang="en-US" sz="1200" b="1">
              <a:solidFill>
                <a:schemeClr val="tx2"/>
              </a:solidFill>
              <a:cs typeface="Arial"/>
            </a:endParaRPr>
          </a:p>
          <a:p>
            <a:pPr marL="171450" indent="-171450">
              <a:buFont typeface="Arial"/>
              <a:buChar char="•"/>
            </a:pPr>
            <a:r>
              <a:rPr lang="en-US" sz="1200" b="1">
                <a:solidFill>
                  <a:schemeClr val="tx2"/>
                </a:solidFill>
                <a:cs typeface="Arial"/>
              </a:rPr>
              <a:t>Review of Historical data to determine (statistically) areas of safety incident focus – Example – Contact with Airport Infrastructure.</a:t>
            </a:r>
          </a:p>
          <a:p>
            <a:pPr marL="171450" indent="-171450">
              <a:buFont typeface="Arial"/>
              <a:buChar char="•"/>
            </a:pPr>
            <a:r>
              <a:rPr lang="en-US" sz="1200" b="1">
                <a:solidFill>
                  <a:schemeClr val="tx2"/>
                </a:solidFill>
                <a:cs typeface="Arial"/>
              </a:rPr>
              <a:t>Brain storming session to look at areas of opportunity. </a:t>
            </a:r>
          </a:p>
          <a:p>
            <a:pPr marL="171450" indent="-171450">
              <a:buFont typeface="Arial"/>
              <a:buChar char="•"/>
            </a:pPr>
            <a:endParaRPr lang="en-US" sz="1200" b="1">
              <a:cs typeface="Arial"/>
            </a:endParaRPr>
          </a:p>
          <a:p>
            <a:endParaRPr lang="en-US" sz="1200" b="1">
              <a:cs typeface="Arial"/>
            </a:endParaRPr>
          </a:p>
          <a:p>
            <a:pPr marL="285750" indent="-285750">
              <a:buFont typeface="Arial"/>
              <a:buChar char="•"/>
            </a:pPr>
            <a:endParaRPr lang="en-US" sz="1200">
              <a:cs typeface="Arial"/>
            </a:endParaRPr>
          </a:p>
          <a:p>
            <a:pPr marL="285750" indent="-285750">
              <a:buFont typeface="Arial"/>
              <a:buChar char="•"/>
            </a:pPr>
            <a:endParaRPr lang="en-US" sz="1200">
              <a:cs typeface="Arial"/>
            </a:endParaRPr>
          </a:p>
          <a:p>
            <a:pPr marL="285750" indent="-285750">
              <a:buFont typeface="Arial"/>
              <a:buChar char="•"/>
            </a:pPr>
            <a:endParaRPr lang="en-US" sz="1200">
              <a:cs typeface="Arial"/>
            </a:endParaRPr>
          </a:p>
        </p:txBody>
      </p:sp>
      <p:pic>
        <p:nvPicPr>
          <p:cNvPr id="5" name="Picture 5" descr="A picture containing sky, outdoor, ground&#10;&#10;Description automatically generated">
            <a:extLst>
              <a:ext uri="{FF2B5EF4-FFF2-40B4-BE49-F238E27FC236}">
                <a16:creationId xmlns:a16="http://schemas.microsoft.com/office/drawing/2014/main" id="{0F6FF0AA-75AA-D7CD-5B99-AD9E09F5BB74}"/>
              </a:ext>
            </a:extLst>
          </p:cNvPr>
          <p:cNvPicPr>
            <a:picLocks noChangeAspect="1"/>
          </p:cNvPicPr>
          <p:nvPr/>
        </p:nvPicPr>
        <p:blipFill>
          <a:blip r:embed="rId4"/>
          <a:stretch>
            <a:fillRect/>
          </a:stretch>
        </p:blipFill>
        <p:spPr>
          <a:xfrm>
            <a:off x="9287603" y="231278"/>
            <a:ext cx="2465012" cy="3382632"/>
          </a:xfrm>
          <a:prstGeom prst="rect">
            <a:avLst/>
          </a:prstGeom>
        </p:spPr>
      </p:pic>
      <p:pic>
        <p:nvPicPr>
          <p:cNvPr id="6" name="Picture 6" descr="A picture containing ground, outdoor&#10;&#10;Description automatically generated">
            <a:extLst>
              <a:ext uri="{FF2B5EF4-FFF2-40B4-BE49-F238E27FC236}">
                <a16:creationId xmlns:a16="http://schemas.microsoft.com/office/drawing/2014/main" id="{A27AD8C1-E2ED-072F-73F2-EE33FAEE5F47}"/>
              </a:ext>
            </a:extLst>
          </p:cNvPr>
          <p:cNvPicPr>
            <a:picLocks noChangeAspect="1"/>
          </p:cNvPicPr>
          <p:nvPr/>
        </p:nvPicPr>
        <p:blipFill>
          <a:blip r:embed="rId5"/>
          <a:stretch>
            <a:fillRect/>
          </a:stretch>
        </p:blipFill>
        <p:spPr>
          <a:xfrm>
            <a:off x="8619067" y="3735298"/>
            <a:ext cx="3444723" cy="2060453"/>
          </a:xfrm>
          <a:prstGeom prst="rect">
            <a:avLst/>
          </a:prstGeom>
        </p:spPr>
      </p:pic>
      <p:sp>
        <p:nvSpPr>
          <p:cNvPr id="7" name="TextBox 6">
            <a:extLst>
              <a:ext uri="{FF2B5EF4-FFF2-40B4-BE49-F238E27FC236}">
                <a16:creationId xmlns:a16="http://schemas.microsoft.com/office/drawing/2014/main" id="{33DA2D6D-DA20-8578-4251-A9FC5A5831FC}"/>
              </a:ext>
            </a:extLst>
          </p:cNvPr>
          <p:cNvSpPr txBox="1"/>
          <p:nvPr/>
        </p:nvSpPr>
        <p:spPr>
          <a:xfrm>
            <a:off x="6909955" y="227610"/>
            <a:ext cx="26274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Noto Sans  "/>
                <a:cs typeface="Arial"/>
              </a:rPr>
              <a:t>Example -  Technology Enhancements</a:t>
            </a:r>
            <a:endParaRPr lang="en-US" sz="1400">
              <a:latin typeface="Noto Sans  "/>
            </a:endParaRPr>
          </a:p>
        </p:txBody>
      </p:sp>
    </p:spTree>
    <p:extLst>
      <p:ext uri="{BB962C8B-B14F-4D97-AF65-F5344CB8AC3E}">
        <p14:creationId xmlns:p14="http://schemas.microsoft.com/office/powerpoint/2010/main" val="279253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Target #2 – Loading Incidents</a:t>
            </a:r>
            <a:endParaRPr lang="en-US" sz="2200" b="0">
              <a:ea typeface="+mn-lt"/>
              <a:cs typeface="+mn-lt"/>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6" name="TextBox 5">
            <a:extLst>
              <a:ext uri="{FF2B5EF4-FFF2-40B4-BE49-F238E27FC236}">
                <a16:creationId xmlns:a16="http://schemas.microsoft.com/office/drawing/2014/main" id="{B6D68E0E-425C-A31C-E570-EAB4309C2CC1}"/>
              </a:ext>
            </a:extLst>
          </p:cNvPr>
          <p:cNvSpPr txBox="1"/>
          <p:nvPr/>
        </p:nvSpPr>
        <p:spPr>
          <a:xfrm>
            <a:off x="89802" y="5923075"/>
            <a:ext cx="2225416" cy="646331"/>
          </a:xfrm>
          <a:prstGeom prst="rect">
            <a:avLst/>
          </a:prstGeom>
          <a:no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ighlight>
                  <a:srgbClr val="00FFFF"/>
                </a:highlight>
                <a:ea typeface="+mn-lt"/>
                <a:cs typeface="+mn-lt"/>
              </a:rPr>
              <a:t>2023 Target – 1.0</a:t>
            </a:r>
          </a:p>
          <a:p>
            <a:r>
              <a:rPr lang="en-US">
                <a:highlight>
                  <a:srgbClr val="00FF00"/>
                </a:highlight>
                <a:latin typeface="Arial"/>
                <a:cs typeface="Arial"/>
              </a:rPr>
              <a:t>2023 Actual – 0.418</a:t>
            </a:r>
            <a:endParaRPr lang="en-US"/>
          </a:p>
        </p:txBody>
      </p:sp>
      <p:pic>
        <p:nvPicPr>
          <p:cNvPr id="5" name="Picture 2" descr="Chart, line chart&#10;&#10;Description automatically generated">
            <a:extLst>
              <a:ext uri="{FF2B5EF4-FFF2-40B4-BE49-F238E27FC236}">
                <a16:creationId xmlns:a16="http://schemas.microsoft.com/office/drawing/2014/main" id="{55E81D0B-F464-8B2E-C68E-24A0E90270D3}"/>
              </a:ext>
            </a:extLst>
          </p:cNvPr>
          <p:cNvPicPr>
            <a:picLocks noChangeAspect="1"/>
          </p:cNvPicPr>
          <p:nvPr/>
        </p:nvPicPr>
        <p:blipFill>
          <a:blip r:embed="rId4"/>
          <a:stretch>
            <a:fillRect/>
          </a:stretch>
        </p:blipFill>
        <p:spPr>
          <a:xfrm>
            <a:off x="21431" y="1323218"/>
            <a:ext cx="12161043" cy="4473502"/>
          </a:xfrm>
          <a:prstGeom prst="rect">
            <a:avLst/>
          </a:prstGeom>
        </p:spPr>
      </p:pic>
    </p:spTree>
    <p:extLst>
      <p:ext uri="{BB962C8B-B14F-4D97-AF65-F5344CB8AC3E}">
        <p14:creationId xmlns:p14="http://schemas.microsoft.com/office/powerpoint/2010/main" val="4290869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Target #2 – Loading Incidents</a:t>
            </a:r>
            <a:endParaRPr lang="en-US" sz="2200" b="0">
              <a:ea typeface="+mn-lt"/>
              <a:cs typeface="+mn-lt"/>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5" name="TextBox 4">
            <a:extLst>
              <a:ext uri="{FF2B5EF4-FFF2-40B4-BE49-F238E27FC236}">
                <a16:creationId xmlns:a16="http://schemas.microsoft.com/office/drawing/2014/main" id="{49D1D6BD-E842-3F77-7F88-3C031E883AAA}"/>
              </a:ext>
            </a:extLst>
          </p:cNvPr>
          <p:cNvSpPr txBox="1"/>
          <p:nvPr/>
        </p:nvSpPr>
        <p:spPr>
          <a:xfrm>
            <a:off x="282773" y="1294804"/>
            <a:ext cx="38680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YTD –Jan 1 – April 30th  2023</a:t>
            </a:r>
            <a:endParaRPr lang="en-US"/>
          </a:p>
        </p:txBody>
      </p:sp>
      <p:sp>
        <p:nvSpPr>
          <p:cNvPr id="12" name="TextBox 11">
            <a:extLst>
              <a:ext uri="{FF2B5EF4-FFF2-40B4-BE49-F238E27FC236}">
                <a16:creationId xmlns:a16="http://schemas.microsoft.com/office/drawing/2014/main" id="{AE7C7F60-6C5D-2F29-CDC6-456E139B3F46}"/>
              </a:ext>
            </a:extLst>
          </p:cNvPr>
          <p:cNvSpPr txBox="1"/>
          <p:nvPr/>
        </p:nvSpPr>
        <p:spPr>
          <a:xfrm>
            <a:off x="767327" y="5126028"/>
            <a:ext cx="41909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b="1">
                <a:cs typeface="Arial"/>
              </a:rPr>
              <a:t>YKA- 3</a:t>
            </a:r>
            <a:endParaRPr lang="en-US"/>
          </a:p>
          <a:p>
            <a:pPr marL="171450" indent="-171450">
              <a:buFont typeface="Arial"/>
              <a:buChar char="•"/>
            </a:pPr>
            <a:r>
              <a:rPr lang="en-US" sz="1200" b="1">
                <a:cs typeface="Arial"/>
              </a:rPr>
              <a:t>YHM-2</a:t>
            </a:r>
          </a:p>
          <a:p>
            <a:pPr marL="171450" indent="-171450">
              <a:buFont typeface="Arial"/>
              <a:buChar char="•"/>
            </a:pPr>
            <a:r>
              <a:rPr lang="en-US" sz="1200" b="1">
                <a:cs typeface="Arial"/>
              </a:rPr>
              <a:t>YXX-1</a:t>
            </a:r>
          </a:p>
          <a:p>
            <a:pPr marL="171450" indent="-171450">
              <a:buFont typeface="Arial"/>
              <a:buChar char="•"/>
            </a:pPr>
            <a:r>
              <a:rPr lang="en-US" sz="1200" b="1">
                <a:cs typeface="Arial"/>
              </a:rPr>
              <a:t>YAM-1</a:t>
            </a:r>
          </a:p>
          <a:p>
            <a:pPr marL="171450" indent="-171450">
              <a:buFont typeface="Arial"/>
              <a:buChar char="•"/>
            </a:pPr>
            <a:endParaRPr lang="en-US" sz="1200" b="1">
              <a:cs typeface="Arial"/>
            </a:endParaRPr>
          </a:p>
        </p:txBody>
      </p:sp>
      <p:sp>
        <p:nvSpPr>
          <p:cNvPr id="13" name="TextBox 12">
            <a:extLst>
              <a:ext uri="{FF2B5EF4-FFF2-40B4-BE49-F238E27FC236}">
                <a16:creationId xmlns:a16="http://schemas.microsoft.com/office/drawing/2014/main" id="{4A16826D-7F4D-EF4E-F2FF-49DC7C6D0D94}"/>
              </a:ext>
            </a:extLst>
          </p:cNvPr>
          <p:cNvSpPr txBox="1"/>
          <p:nvPr/>
        </p:nvSpPr>
        <p:spPr>
          <a:xfrm>
            <a:off x="6726602" y="4248882"/>
            <a:ext cx="419095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Arial"/>
              </a:rPr>
              <a:t>YTD- 7 Incidents</a:t>
            </a:r>
            <a:endParaRPr lang="en-US" sz="1200">
              <a:cs typeface="Arial"/>
            </a:endParaRPr>
          </a:p>
          <a:p>
            <a:pPr marL="285750" indent="-285750">
              <a:buFont typeface="Arial,Sans-Serif"/>
              <a:buChar char="•"/>
            </a:pPr>
            <a:endParaRPr lang="en-US" sz="1200">
              <a:cs typeface="Arial"/>
            </a:endParaRPr>
          </a:p>
          <a:p>
            <a:r>
              <a:rPr lang="en-US" sz="1200" b="1">
                <a:cs typeface="Arial"/>
              </a:rPr>
              <a:t>Top 3 by descriptor category:</a:t>
            </a:r>
            <a:endParaRPr lang="en-US" sz="1200">
              <a:cs typeface="Arial"/>
            </a:endParaRPr>
          </a:p>
          <a:p>
            <a:endParaRPr lang="en-US" sz="1200">
              <a:cs typeface="Arial"/>
            </a:endParaRPr>
          </a:p>
          <a:p>
            <a:pPr marL="171450" indent="-171450">
              <a:buFont typeface="Arial"/>
              <a:buChar char="•"/>
            </a:pPr>
            <a:r>
              <a:rPr lang="en-US" sz="1200" b="1">
                <a:cs typeface="Arial"/>
              </a:rPr>
              <a:t>Baggage Load - 2</a:t>
            </a:r>
          </a:p>
          <a:p>
            <a:pPr marL="171450" indent="-171450">
              <a:buFont typeface="Arial"/>
              <a:buChar char="•"/>
            </a:pPr>
            <a:r>
              <a:rPr lang="en-US" sz="1200" b="1">
                <a:cs typeface="Arial"/>
              </a:rPr>
              <a:t>Loading irregularity -1</a:t>
            </a:r>
            <a:endParaRPr lang="en-US">
              <a:cs typeface="Arial"/>
            </a:endParaRPr>
          </a:p>
          <a:p>
            <a:pPr marL="171450" indent="-171450">
              <a:buFont typeface="Arial"/>
              <a:buChar char="•"/>
            </a:pPr>
            <a:r>
              <a:rPr lang="en-US" sz="1200" b="1">
                <a:cs typeface="Arial"/>
              </a:rPr>
              <a:t>Cargo/ Baggage Loaded into incorrect Position –1</a:t>
            </a:r>
          </a:p>
          <a:p>
            <a:pPr marL="171450" indent="-171450">
              <a:buFont typeface="Arial"/>
              <a:buChar char="•"/>
            </a:pPr>
            <a:r>
              <a:rPr lang="en-US" sz="1200" b="1">
                <a:cs typeface="Arial"/>
              </a:rPr>
              <a:t>Special Baggage Loaded incorrectly – 1</a:t>
            </a:r>
          </a:p>
          <a:p>
            <a:pPr marL="171450" indent="-171450">
              <a:buFont typeface="Arial"/>
              <a:buChar char="•"/>
            </a:pPr>
            <a:r>
              <a:rPr lang="en-US" sz="1200" b="1">
                <a:cs typeface="Arial"/>
              </a:rPr>
              <a:t>Cargo Hold Netting – 1</a:t>
            </a:r>
          </a:p>
          <a:p>
            <a:pPr marL="171450" indent="-171450">
              <a:buFont typeface="Arial"/>
              <a:buChar char="•"/>
            </a:pPr>
            <a:r>
              <a:rPr lang="en-US" sz="1200" b="1">
                <a:cs typeface="Arial"/>
              </a:rPr>
              <a:t>Ground Stability Tipping-1</a:t>
            </a:r>
          </a:p>
          <a:p>
            <a:pPr marL="171450" indent="-171450">
              <a:buFont typeface="Arial"/>
              <a:buChar char="•"/>
            </a:pPr>
            <a:endParaRPr lang="en-US" sz="1200" b="1">
              <a:cs typeface="Arial"/>
            </a:endParaRPr>
          </a:p>
        </p:txBody>
      </p:sp>
      <p:pic>
        <p:nvPicPr>
          <p:cNvPr id="2" name="Picture 2" descr="Chart, pie chart&#10;&#10;Description automatically generated">
            <a:extLst>
              <a:ext uri="{FF2B5EF4-FFF2-40B4-BE49-F238E27FC236}">
                <a16:creationId xmlns:a16="http://schemas.microsoft.com/office/drawing/2014/main" id="{CA52DFAA-E1A8-64A6-566D-1D23F83B19FE}"/>
              </a:ext>
            </a:extLst>
          </p:cNvPr>
          <p:cNvPicPr>
            <a:picLocks noChangeAspect="1"/>
          </p:cNvPicPr>
          <p:nvPr/>
        </p:nvPicPr>
        <p:blipFill>
          <a:blip r:embed="rId4"/>
          <a:stretch>
            <a:fillRect/>
          </a:stretch>
        </p:blipFill>
        <p:spPr>
          <a:xfrm>
            <a:off x="6629399" y="1187716"/>
            <a:ext cx="3933824" cy="3113349"/>
          </a:xfrm>
          <a:prstGeom prst="rect">
            <a:avLst/>
          </a:prstGeom>
        </p:spPr>
      </p:pic>
      <p:pic>
        <p:nvPicPr>
          <p:cNvPr id="3" name="Picture 5" descr="Chart, pie chart&#10;&#10;Description automatically generated">
            <a:extLst>
              <a:ext uri="{FF2B5EF4-FFF2-40B4-BE49-F238E27FC236}">
                <a16:creationId xmlns:a16="http://schemas.microsoft.com/office/drawing/2014/main" id="{2F723B7C-0D77-86AA-4A10-21EF075F9B6F}"/>
              </a:ext>
            </a:extLst>
          </p:cNvPr>
          <p:cNvPicPr>
            <a:picLocks noChangeAspect="1"/>
          </p:cNvPicPr>
          <p:nvPr/>
        </p:nvPicPr>
        <p:blipFill>
          <a:blip r:embed="rId5"/>
          <a:stretch>
            <a:fillRect/>
          </a:stretch>
        </p:blipFill>
        <p:spPr>
          <a:xfrm>
            <a:off x="485775" y="1872639"/>
            <a:ext cx="3933824" cy="3100816"/>
          </a:xfrm>
          <a:prstGeom prst="rect">
            <a:avLst/>
          </a:prstGeom>
        </p:spPr>
      </p:pic>
    </p:spTree>
    <p:extLst>
      <p:ext uri="{BB962C8B-B14F-4D97-AF65-F5344CB8AC3E}">
        <p14:creationId xmlns:p14="http://schemas.microsoft.com/office/powerpoint/2010/main" val="256425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Target #3 – Pax Handling</a:t>
            </a:r>
            <a:endParaRPr lang="en-US" sz="2200" b="0">
              <a:ea typeface="+mn-lt"/>
              <a:cs typeface="+mn-lt"/>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6" name="TextBox 5">
            <a:extLst>
              <a:ext uri="{FF2B5EF4-FFF2-40B4-BE49-F238E27FC236}">
                <a16:creationId xmlns:a16="http://schemas.microsoft.com/office/drawing/2014/main" id="{81B6FA4D-5BB3-D41C-16BD-3BA3804BECA5}"/>
              </a:ext>
            </a:extLst>
          </p:cNvPr>
          <p:cNvSpPr txBox="1"/>
          <p:nvPr/>
        </p:nvSpPr>
        <p:spPr>
          <a:xfrm>
            <a:off x="141574" y="5988632"/>
            <a:ext cx="2225416" cy="646331"/>
          </a:xfrm>
          <a:prstGeom prst="rect">
            <a:avLst/>
          </a:prstGeom>
          <a:no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ighlight>
                  <a:srgbClr val="00FFFF"/>
                </a:highlight>
                <a:ea typeface="+mn-lt"/>
                <a:cs typeface="+mn-lt"/>
              </a:rPr>
              <a:t>2023 Target – 0.891</a:t>
            </a:r>
          </a:p>
          <a:p>
            <a:r>
              <a:rPr lang="en-US">
                <a:highlight>
                  <a:srgbClr val="00FF00"/>
                </a:highlight>
                <a:latin typeface="Arial"/>
                <a:cs typeface="Arial"/>
              </a:rPr>
              <a:t>2023 Actual – 0.776</a:t>
            </a:r>
            <a:endParaRPr lang="en-US"/>
          </a:p>
        </p:txBody>
      </p:sp>
      <p:pic>
        <p:nvPicPr>
          <p:cNvPr id="2" name="Picture 2" descr="Chart, line chart&#10;&#10;Description automatically generated">
            <a:extLst>
              <a:ext uri="{FF2B5EF4-FFF2-40B4-BE49-F238E27FC236}">
                <a16:creationId xmlns:a16="http://schemas.microsoft.com/office/drawing/2014/main" id="{B1095D26-A56D-ABBA-0BD5-E59B104183AB}"/>
              </a:ext>
            </a:extLst>
          </p:cNvPr>
          <p:cNvPicPr>
            <a:picLocks noChangeAspect="1"/>
          </p:cNvPicPr>
          <p:nvPr/>
        </p:nvPicPr>
        <p:blipFill>
          <a:blip r:embed="rId4"/>
          <a:stretch>
            <a:fillRect/>
          </a:stretch>
        </p:blipFill>
        <p:spPr>
          <a:xfrm>
            <a:off x="11289" y="1383583"/>
            <a:ext cx="12169422" cy="4485946"/>
          </a:xfrm>
          <a:prstGeom prst="rect">
            <a:avLst/>
          </a:prstGeom>
        </p:spPr>
      </p:pic>
    </p:spTree>
    <p:extLst>
      <p:ext uri="{BB962C8B-B14F-4D97-AF65-F5344CB8AC3E}">
        <p14:creationId xmlns:p14="http://schemas.microsoft.com/office/powerpoint/2010/main" val="330691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Target #3 – Pax Handling</a:t>
            </a:r>
            <a:endParaRPr lang="en-US" sz="2200" b="0">
              <a:ea typeface="+mn-lt"/>
              <a:cs typeface="+mn-lt"/>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9" name="TextBox 8">
            <a:extLst>
              <a:ext uri="{FF2B5EF4-FFF2-40B4-BE49-F238E27FC236}">
                <a16:creationId xmlns:a16="http://schemas.microsoft.com/office/drawing/2014/main" id="{F4D48A4D-B807-9D97-4AE3-E5ABF21B40D1}"/>
              </a:ext>
            </a:extLst>
          </p:cNvPr>
          <p:cNvSpPr txBox="1"/>
          <p:nvPr/>
        </p:nvSpPr>
        <p:spPr>
          <a:xfrm>
            <a:off x="282773" y="1294804"/>
            <a:ext cx="35150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YTD –Jan 1 – April 30th  2023</a:t>
            </a:r>
            <a:endParaRPr lang="en-US"/>
          </a:p>
        </p:txBody>
      </p:sp>
      <p:sp>
        <p:nvSpPr>
          <p:cNvPr id="11" name="TextBox 10">
            <a:extLst>
              <a:ext uri="{FF2B5EF4-FFF2-40B4-BE49-F238E27FC236}">
                <a16:creationId xmlns:a16="http://schemas.microsoft.com/office/drawing/2014/main" id="{A4AE61B6-FFE8-EBC9-430F-FFFFDC33E078}"/>
              </a:ext>
            </a:extLst>
          </p:cNvPr>
          <p:cNvSpPr txBox="1"/>
          <p:nvPr/>
        </p:nvSpPr>
        <p:spPr>
          <a:xfrm>
            <a:off x="878555" y="5016449"/>
            <a:ext cx="36654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b="1">
                <a:cs typeface="Arial"/>
              </a:rPr>
              <a:t>YHM – 4 </a:t>
            </a:r>
            <a:endParaRPr lang="en-US"/>
          </a:p>
          <a:p>
            <a:pPr marL="171450" indent="-171450">
              <a:buFont typeface="Arial"/>
              <a:buChar char="•"/>
            </a:pPr>
            <a:r>
              <a:rPr lang="en-US" sz="1200" b="1">
                <a:cs typeface="Arial"/>
              </a:rPr>
              <a:t>YHZ - 3</a:t>
            </a:r>
          </a:p>
          <a:p>
            <a:pPr marL="171450" indent="-171450">
              <a:buFont typeface="Arial"/>
              <a:buChar char="•"/>
            </a:pPr>
            <a:r>
              <a:rPr lang="en-US" sz="1200" b="1">
                <a:cs typeface="Arial"/>
              </a:rPr>
              <a:t>YKA- 2</a:t>
            </a:r>
          </a:p>
          <a:p>
            <a:endParaRPr lang="en-US" sz="1200" b="1">
              <a:cs typeface="Arial"/>
            </a:endParaRPr>
          </a:p>
          <a:p>
            <a:pPr marL="171450" indent="-171450">
              <a:buFont typeface="Arial"/>
              <a:buChar char="•"/>
            </a:pPr>
            <a:endParaRPr lang="en-US" sz="1200" b="1">
              <a:cs typeface="Arial"/>
            </a:endParaRPr>
          </a:p>
        </p:txBody>
      </p:sp>
      <p:sp>
        <p:nvSpPr>
          <p:cNvPr id="12" name="TextBox 11">
            <a:extLst>
              <a:ext uri="{FF2B5EF4-FFF2-40B4-BE49-F238E27FC236}">
                <a16:creationId xmlns:a16="http://schemas.microsoft.com/office/drawing/2014/main" id="{8C282163-F09F-568C-91F8-C65CC0FAE46B}"/>
              </a:ext>
            </a:extLst>
          </p:cNvPr>
          <p:cNvSpPr txBox="1"/>
          <p:nvPr/>
        </p:nvSpPr>
        <p:spPr>
          <a:xfrm>
            <a:off x="7210601" y="4071010"/>
            <a:ext cx="3286073"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ea typeface="+mn-lt"/>
                <a:cs typeface="+mn-lt"/>
              </a:rPr>
              <a:t>YTD- 13 Incidents</a:t>
            </a:r>
            <a:endParaRPr lang="en-US" sz="1200">
              <a:ea typeface="+mn-lt"/>
              <a:cs typeface="+mn-lt"/>
            </a:endParaRPr>
          </a:p>
          <a:p>
            <a:pPr marL="285750" indent="-285750">
              <a:buFont typeface="Arial,Sans-Serif"/>
              <a:buChar char="•"/>
            </a:pPr>
            <a:endParaRPr lang="en-US" sz="1200">
              <a:ea typeface="+mn-lt"/>
              <a:cs typeface="+mn-lt"/>
            </a:endParaRPr>
          </a:p>
          <a:p>
            <a:pPr marL="285750" indent="-285750">
              <a:buFont typeface="Arial"/>
              <a:buChar char="•"/>
            </a:pPr>
            <a:r>
              <a:rPr lang="en-US" sz="1200" b="1">
                <a:ea typeface="+mn-lt"/>
                <a:cs typeface="+mn-lt"/>
              </a:rPr>
              <a:t>Top 3 by descriptor category:</a:t>
            </a:r>
            <a:endParaRPr lang="en-US" sz="1200">
              <a:ea typeface="+mn-lt"/>
              <a:cs typeface="+mn-lt"/>
            </a:endParaRPr>
          </a:p>
          <a:p>
            <a:endParaRPr lang="en-US" sz="1200">
              <a:ea typeface="+mn-lt"/>
              <a:cs typeface="+mn-lt"/>
            </a:endParaRPr>
          </a:p>
          <a:p>
            <a:pPr marL="171450" indent="-171450">
              <a:buFont typeface="Arial"/>
              <a:buChar char="•"/>
            </a:pPr>
            <a:r>
              <a:rPr lang="en-US" sz="1200" b="1">
                <a:ea typeface="+mn-lt"/>
                <a:cs typeface="+mn-lt"/>
              </a:rPr>
              <a:t>Boarding Gate –5</a:t>
            </a:r>
            <a:endParaRPr lang="en-US" sz="1200" b="1">
              <a:cs typeface="Arial"/>
            </a:endParaRPr>
          </a:p>
          <a:p>
            <a:pPr marL="171450" indent="-171450">
              <a:buFont typeface="Arial"/>
              <a:buChar char="•"/>
            </a:pPr>
            <a:r>
              <a:rPr lang="en-US" sz="1200" b="1">
                <a:cs typeface="Arial"/>
              </a:rPr>
              <a:t>Bridge Operations-3</a:t>
            </a:r>
            <a:endParaRPr lang="en-US">
              <a:cs typeface="Arial"/>
            </a:endParaRPr>
          </a:p>
          <a:p>
            <a:pPr marL="171450" indent="-171450">
              <a:buFont typeface="Arial"/>
              <a:buChar char="•"/>
            </a:pPr>
            <a:r>
              <a:rPr lang="en-US" sz="1200" b="1">
                <a:cs typeface="Arial"/>
              </a:rPr>
              <a:t>Baggage Acceptance – 2</a:t>
            </a:r>
          </a:p>
          <a:p>
            <a:pPr marL="171450" indent="-171450">
              <a:buFont typeface="Arial"/>
              <a:buChar char="•"/>
            </a:pPr>
            <a:r>
              <a:rPr lang="en-US" sz="1200" b="1">
                <a:cs typeface="Arial"/>
              </a:rPr>
              <a:t>Passenger Assistance-2</a:t>
            </a:r>
          </a:p>
          <a:p>
            <a:endParaRPr lang="en-US" sz="1200" b="1">
              <a:cs typeface="Arial"/>
            </a:endParaRPr>
          </a:p>
          <a:p>
            <a:endParaRPr lang="en-US" sz="1200" b="1">
              <a:cs typeface="Arial"/>
            </a:endParaRPr>
          </a:p>
          <a:p>
            <a:endParaRPr lang="en-US" sz="1200" b="1">
              <a:cs typeface="Arial"/>
            </a:endParaRPr>
          </a:p>
          <a:p>
            <a:endParaRPr lang="en-US" sz="1200" b="1">
              <a:cs typeface="Arial"/>
            </a:endParaRPr>
          </a:p>
          <a:p>
            <a:pPr marL="171450" indent="-171450">
              <a:buFont typeface="Arial"/>
              <a:buChar char="•"/>
            </a:pPr>
            <a:endParaRPr lang="en-US" sz="1200" b="1">
              <a:cs typeface="Arial"/>
            </a:endParaRPr>
          </a:p>
        </p:txBody>
      </p:sp>
      <p:pic>
        <p:nvPicPr>
          <p:cNvPr id="2" name="Picture 2" descr="Chart, pie chart&#10;&#10;Description automatically generated">
            <a:extLst>
              <a:ext uri="{FF2B5EF4-FFF2-40B4-BE49-F238E27FC236}">
                <a16:creationId xmlns:a16="http://schemas.microsoft.com/office/drawing/2014/main" id="{DE0DD26E-BD4D-85F4-499B-E2AE9BBB2F12}"/>
              </a:ext>
            </a:extLst>
          </p:cNvPr>
          <p:cNvPicPr>
            <a:picLocks noChangeAspect="1"/>
          </p:cNvPicPr>
          <p:nvPr/>
        </p:nvPicPr>
        <p:blipFill>
          <a:blip r:embed="rId4"/>
          <a:stretch>
            <a:fillRect/>
          </a:stretch>
        </p:blipFill>
        <p:spPr>
          <a:xfrm>
            <a:off x="6564766" y="964265"/>
            <a:ext cx="3921918" cy="3104102"/>
          </a:xfrm>
          <a:prstGeom prst="rect">
            <a:avLst/>
          </a:prstGeom>
        </p:spPr>
      </p:pic>
      <p:pic>
        <p:nvPicPr>
          <p:cNvPr id="3" name="Picture 4" descr="Chart, pie chart&#10;&#10;Description automatically generated">
            <a:extLst>
              <a:ext uri="{FF2B5EF4-FFF2-40B4-BE49-F238E27FC236}">
                <a16:creationId xmlns:a16="http://schemas.microsoft.com/office/drawing/2014/main" id="{313758B4-1A95-A767-E93A-7220920BD6EA}"/>
              </a:ext>
            </a:extLst>
          </p:cNvPr>
          <p:cNvPicPr>
            <a:picLocks noChangeAspect="1"/>
          </p:cNvPicPr>
          <p:nvPr/>
        </p:nvPicPr>
        <p:blipFill>
          <a:blip r:embed="rId5"/>
          <a:stretch>
            <a:fillRect/>
          </a:stretch>
        </p:blipFill>
        <p:spPr>
          <a:xfrm>
            <a:off x="680679" y="1658061"/>
            <a:ext cx="3921919" cy="3106730"/>
          </a:xfrm>
          <a:prstGeom prst="rect">
            <a:avLst/>
          </a:prstGeom>
        </p:spPr>
      </p:pic>
    </p:spTree>
    <p:extLst>
      <p:ext uri="{BB962C8B-B14F-4D97-AF65-F5344CB8AC3E}">
        <p14:creationId xmlns:p14="http://schemas.microsoft.com/office/powerpoint/2010/main" val="1285691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Engine Hazards</a:t>
            </a:r>
            <a:endParaRPr lang="en-US" sz="2200" b="0">
              <a:ea typeface="+mn-lt"/>
              <a:cs typeface="+mn-lt"/>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13" name="TextBox 12">
            <a:extLst>
              <a:ext uri="{FF2B5EF4-FFF2-40B4-BE49-F238E27FC236}">
                <a16:creationId xmlns:a16="http://schemas.microsoft.com/office/drawing/2014/main" id="{D5F6AB9B-1DB0-BFFA-5C0C-86E61A8DD162}"/>
              </a:ext>
            </a:extLst>
          </p:cNvPr>
          <p:cNvSpPr txBox="1"/>
          <p:nvPr/>
        </p:nvSpPr>
        <p:spPr>
          <a:xfrm>
            <a:off x="141574" y="5988632"/>
            <a:ext cx="2225416" cy="369332"/>
          </a:xfrm>
          <a:prstGeom prst="rect">
            <a:avLst/>
          </a:prstGeom>
          <a:no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ighlight>
                  <a:srgbClr val="FFFF00"/>
                </a:highlight>
                <a:latin typeface="Arial"/>
                <a:cs typeface="Arial"/>
              </a:rPr>
              <a:t>2023 Actual – 0.119</a:t>
            </a:r>
            <a:endParaRPr lang="en-US">
              <a:highlight>
                <a:srgbClr val="FFFF00"/>
              </a:highlight>
            </a:endParaRPr>
          </a:p>
        </p:txBody>
      </p:sp>
      <p:pic>
        <p:nvPicPr>
          <p:cNvPr id="2" name="Picture 2" descr="Chart, line chart&#10;&#10;Description automatically generated">
            <a:extLst>
              <a:ext uri="{FF2B5EF4-FFF2-40B4-BE49-F238E27FC236}">
                <a16:creationId xmlns:a16="http://schemas.microsoft.com/office/drawing/2014/main" id="{F7518335-5CB3-77DE-1C96-7999D11CD972}"/>
              </a:ext>
            </a:extLst>
          </p:cNvPr>
          <p:cNvPicPr>
            <a:picLocks noChangeAspect="1"/>
          </p:cNvPicPr>
          <p:nvPr/>
        </p:nvPicPr>
        <p:blipFill>
          <a:blip r:embed="rId4"/>
          <a:stretch>
            <a:fillRect/>
          </a:stretch>
        </p:blipFill>
        <p:spPr>
          <a:xfrm>
            <a:off x="21431" y="1285144"/>
            <a:ext cx="12161044" cy="4478211"/>
          </a:xfrm>
          <a:prstGeom prst="rect">
            <a:avLst/>
          </a:prstGeom>
        </p:spPr>
      </p:pic>
    </p:spTree>
    <p:extLst>
      <p:ext uri="{BB962C8B-B14F-4D97-AF65-F5344CB8AC3E}">
        <p14:creationId xmlns:p14="http://schemas.microsoft.com/office/powerpoint/2010/main" val="1917532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D95349DE-37C1-7C54-61C6-13B4C339DC83}"/>
              </a:ext>
            </a:extLst>
          </p:cNvPr>
          <p:cNvSpPr>
            <a:spLocks noGrp="1"/>
          </p:cNvSpPr>
          <p:nvPr>
            <p:ph type="body" sz="quarter" idx="10"/>
          </p:nvPr>
        </p:nvSpPr>
        <p:spPr>
          <a:xfrm>
            <a:off x="729889" y="279601"/>
            <a:ext cx="5820696" cy="673510"/>
          </a:xfrm>
        </p:spPr>
        <p:txBody>
          <a:bodyPr lIns="91440" tIns="45720" rIns="91440" bIns="45720" anchor="t"/>
          <a:lstStyle/>
          <a:p>
            <a:pPr algn="ctr"/>
            <a:r>
              <a:rPr lang="en-CA" sz="2800">
                <a:latin typeface="Calibri"/>
                <a:cs typeface="Calibri"/>
              </a:rPr>
              <a:t>   </a:t>
            </a:r>
            <a:r>
              <a:rPr lang="en-CA" sz="2800">
                <a:latin typeface="Calibri"/>
                <a:ea typeface="Noto Sans"/>
                <a:cs typeface="Calibri"/>
              </a:rPr>
              <a:t>  </a:t>
            </a:r>
            <a:r>
              <a:rPr lang="en-CA" sz="2200">
                <a:latin typeface="Noto Sans"/>
                <a:ea typeface="Noto Sans"/>
                <a:cs typeface="Noto Sans"/>
              </a:rPr>
              <a:t> </a:t>
            </a:r>
            <a:endParaRPr lang="en-CA" sz="2200">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06DE093C-2DA7-C6D6-BD0A-2C1BF210CEE8}"/>
              </a:ext>
            </a:extLst>
          </p:cNvPr>
          <p:cNvSpPr txBox="1"/>
          <p:nvPr/>
        </p:nvSpPr>
        <p:spPr>
          <a:xfrm>
            <a:off x="0" y="4019901"/>
            <a:ext cx="12192000" cy="646331"/>
          </a:xfrm>
          <a:prstGeom prst="rect">
            <a:avLst/>
          </a:prstGeom>
          <a:noFill/>
        </p:spPr>
        <p:txBody>
          <a:bodyPr wrap="square" lIns="91440" tIns="45720" rIns="91440" bIns="45720" rtlCol="0" anchor="t">
            <a:spAutoFit/>
          </a:bodyPr>
          <a:lstStyle/>
          <a:p>
            <a:pPr algn="ctr"/>
            <a:r>
              <a:rPr lang="en-CA" altLang="en-US" sz="3600">
                <a:solidFill>
                  <a:schemeClr val="bg1"/>
                </a:solidFill>
                <a:latin typeface="Calibri"/>
                <a:ea typeface="MS PGothic"/>
                <a:cs typeface="Calibri"/>
              </a:rPr>
              <a:t>Corporate Goal and Targets Questions?</a:t>
            </a:r>
            <a:endParaRPr lang="en-CA">
              <a:solidFill>
                <a:srgbClr val="000000"/>
              </a:solidFill>
              <a:latin typeface="Arial" panose="020B0604020202020204"/>
              <a:ea typeface="MS PGothic"/>
              <a:cs typeface="Arial" panose="020B0604020202020204"/>
            </a:endParaRPr>
          </a:p>
        </p:txBody>
      </p:sp>
      <p:sp>
        <p:nvSpPr>
          <p:cNvPr id="7" name="TextBox 6">
            <a:extLst>
              <a:ext uri="{FF2B5EF4-FFF2-40B4-BE49-F238E27FC236}">
                <a16:creationId xmlns:a16="http://schemas.microsoft.com/office/drawing/2014/main" id="{5FCD8B57-0971-906D-FBB4-A4CED91D281B}"/>
              </a:ext>
            </a:extLst>
          </p:cNvPr>
          <p:cNvSpPr txBox="1"/>
          <p:nvPr/>
        </p:nvSpPr>
        <p:spPr>
          <a:xfrm>
            <a:off x="434051" y="651075"/>
            <a:ext cx="180974"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351B729F-0190-995E-DD06-F47ADC5F826C}"/>
              </a:ext>
            </a:extLst>
          </p:cNvPr>
          <p:cNvSpPr txBox="1"/>
          <p:nvPr/>
        </p:nvSpPr>
        <p:spPr>
          <a:xfrm>
            <a:off x="43405" y="313479"/>
            <a:ext cx="69158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FFFFFF"/>
                </a:solidFill>
                <a:latin typeface="Noto Sans  "/>
                <a:ea typeface="Calibri"/>
                <a:cs typeface="Calibri"/>
              </a:rPr>
              <a:t>Airports Safety and </a:t>
            </a:r>
            <a:r>
              <a:rPr lang="en-US" sz="2400" b="1">
                <a:solidFill>
                  <a:srgbClr val="FFFFFF"/>
                </a:solidFill>
                <a:latin typeface="Noto Sans  "/>
                <a:ea typeface="Calibri"/>
                <a:cs typeface="Calibri"/>
              </a:rPr>
              <a:t>Quality</a:t>
            </a:r>
            <a:r>
              <a:rPr lang="en-US" sz="2200" b="1">
                <a:solidFill>
                  <a:srgbClr val="FFFFFF"/>
                </a:solidFill>
                <a:latin typeface="Noto Sans  "/>
                <a:ea typeface="Calibri"/>
                <a:cs typeface="Calibri"/>
              </a:rPr>
              <a:t> Review Board</a:t>
            </a:r>
            <a:r>
              <a:rPr lang="en-US" sz="2000" b="1">
                <a:solidFill>
                  <a:srgbClr val="FFFFFF"/>
                </a:solidFill>
                <a:latin typeface="Noto Sans  "/>
                <a:ea typeface="Calibri"/>
                <a:cs typeface="Calibri"/>
              </a:rPr>
              <a:t> </a:t>
            </a:r>
            <a:endParaRPr lang="en-US" sz="2000">
              <a:latin typeface="Noto Sans  "/>
            </a:endParaRPr>
          </a:p>
        </p:txBody>
      </p:sp>
    </p:spTree>
    <p:extLst>
      <p:ext uri="{BB962C8B-B14F-4D97-AF65-F5344CB8AC3E}">
        <p14:creationId xmlns:p14="http://schemas.microsoft.com/office/powerpoint/2010/main" val="414472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a:latin typeface="Noto Sans  "/>
                <a:cs typeface="Arial"/>
              </a:rPr>
              <a:t>Agenda</a:t>
            </a:r>
            <a:endParaRPr lang="en-US" sz="2400">
              <a:latin typeface="Noto Sans  "/>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9" name="Text Placeholder 4">
            <a:extLst>
              <a:ext uri="{FF2B5EF4-FFF2-40B4-BE49-F238E27FC236}">
                <a16:creationId xmlns:a16="http://schemas.microsoft.com/office/drawing/2014/main" id="{CD28CCAC-04A0-BDD3-09CB-A0543A4A73DF}"/>
              </a:ext>
            </a:extLst>
          </p:cNvPr>
          <p:cNvSpPr>
            <a:spLocks noGrp="1"/>
          </p:cNvSpPr>
          <p:nvPr/>
        </p:nvSpPr>
        <p:spPr>
          <a:xfrm>
            <a:off x="407196" y="1648368"/>
            <a:ext cx="4455749" cy="1648106"/>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2400" b="1"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1400">
                <a:solidFill>
                  <a:srgbClr val="002060"/>
                </a:solidFill>
                <a:latin typeface="Noto Sans"/>
                <a:ea typeface="Noto Sans"/>
                <a:cs typeface="Noto Sans"/>
              </a:rPr>
              <a:t>Safety Moment</a:t>
            </a:r>
          </a:p>
          <a:p>
            <a:pPr marL="285750" indent="-285750">
              <a:lnSpc>
                <a:spcPct val="150000"/>
              </a:lnSpc>
              <a:buFont typeface="Arial" panose="020B0604020202020204" pitchFamily="34" charset="0"/>
              <a:buChar char="•"/>
            </a:pPr>
            <a:r>
              <a:rPr lang="en-US" sz="1400">
                <a:solidFill>
                  <a:srgbClr val="002060"/>
                </a:solidFill>
                <a:latin typeface="Noto Sans"/>
                <a:ea typeface="Noto Sans"/>
                <a:cs typeface="Noto Sans"/>
              </a:rPr>
              <a:t>Safety Accolades</a:t>
            </a:r>
          </a:p>
          <a:p>
            <a:pPr marL="285750" indent="-285750">
              <a:lnSpc>
                <a:spcPct val="150000"/>
              </a:lnSpc>
              <a:buFont typeface="Arial" panose="020B0604020202020204" pitchFamily="34" charset="0"/>
              <a:buChar char="•"/>
            </a:pPr>
            <a:r>
              <a:rPr lang="en-US" sz="1400">
                <a:solidFill>
                  <a:srgbClr val="002060"/>
                </a:solidFill>
                <a:latin typeface="Noto Sans"/>
                <a:ea typeface="Noto Sans"/>
                <a:cs typeface="Noto Sans"/>
              </a:rPr>
              <a:t>General Updates</a:t>
            </a:r>
          </a:p>
          <a:p>
            <a:pPr marL="285750" indent="-285750">
              <a:lnSpc>
                <a:spcPct val="150000"/>
              </a:lnSpc>
              <a:buFont typeface="Arial" panose="020B0604020202020204" pitchFamily="34" charset="0"/>
              <a:buChar char="•"/>
            </a:pPr>
            <a:endParaRPr lang="en-US" sz="1400">
              <a:solidFill>
                <a:srgbClr val="002060"/>
              </a:solidFill>
              <a:latin typeface="Noto Sans"/>
              <a:ea typeface="Noto Sans"/>
              <a:cs typeface="Noto Sans"/>
            </a:endParaRPr>
          </a:p>
          <a:p>
            <a:pPr marL="285750" indent="-285750">
              <a:lnSpc>
                <a:spcPct val="150000"/>
              </a:lnSpc>
              <a:buFont typeface="Arial" panose="020B0604020202020204" pitchFamily="34" charset="0"/>
              <a:buChar char="•"/>
            </a:pPr>
            <a:endParaRPr lang="en-US" sz="1400">
              <a:latin typeface="Noto Sans" panose="020B0502040504020204" pitchFamily="34" charset="0"/>
              <a:ea typeface="Noto Sans" panose="020B0502040504020204" pitchFamily="34" charset="0"/>
              <a:cs typeface="Noto Sans" panose="020B0502040504020204" pitchFamily="34" charset="0"/>
            </a:endParaRPr>
          </a:p>
          <a:p>
            <a:pPr marL="285750" indent="-285750">
              <a:lnSpc>
                <a:spcPct val="150000"/>
              </a:lnSpc>
              <a:buFont typeface="Arial" panose="020B0604020202020204" pitchFamily="34" charset="0"/>
              <a:buChar char="•"/>
            </a:pPr>
            <a:endParaRPr lang="en-US">
              <a:cs typeface="Arial"/>
            </a:endParaRPr>
          </a:p>
          <a:p>
            <a:pPr marL="285750" indent="-285750">
              <a:lnSpc>
                <a:spcPct val="150000"/>
              </a:lnSpc>
              <a:buFont typeface="Arial" panose="020B0604020202020204" pitchFamily="34" charset="0"/>
              <a:buChar char="•"/>
            </a:pPr>
            <a:endParaRPr lang="en-US">
              <a:cs typeface="Arial"/>
            </a:endParaRPr>
          </a:p>
          <a:p>
            <a:pPr marL="1200150" lvl="2">
              <a:lnSpc>
                <a:spcPct val="100000"/>
              </a:lnSpc>
              <a:buFont typeface="Arial" panose="020B0604020202020204" pitchFamily="34" charset="0"/>
              <a:buChar char="•"/>
            </a:pPr>
            <a:endParaRPr lang="en-US">
              <a:cs typeface="Arial"/>
            </a:endParaRPr>
          </a:p>
          <a:p>
            <a:pPr marL="285750" indent="-285750">
              <a:lnSpc>
                <a:spcPct val="150000"/>
              </a:lnSpc>
              <a:buFont typeface="Arial" panose="020B0604020202020204" pitchFamily="34" charset="0"/>
              <a:buChar char="•"/>
            </a:pPr>
            <a:endParaRPr lang="en-US">
              <a:cs typeface="Arial"/>
            </a:endParaRPr>
          </a:p>
        </p:txBody>
      </p:sp>
      <p:sp>
        <p:nvSpPr>
          <p:cNvPr id="11" name="Rectangle 10">
            <a:extLst>
              <a:ext uri="{FF2B5EF4-FFF2-40B4-BE49-F238E27FC236}">
                <a16:creationId xmlns:a16="http://schemas.microsoft.com/office/drawing/2014/main" id="{76E35542-22A2-37C8-5856-29C7396F3822}"/>
              </a:ext>
            </a:extLst>
          </p:cNvPr>
          <p:cNvSpPr/>
          <p:nvPr/>
        </p:nvSpPr>
        <p:spPr>
          <a:xfrm>
            <a:off x="407196" y="3580042"/>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Safety Performance</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13" name="Rectangle 12">
            <a:extLst>
              <a:ext uri="{FF2B5EF4-FFF2-40B4-BE49-F238E27FC236}">
                <a16:creationId xmlns:a16="http://schemas.microsoft.com/office/drawing/2014/main" id="{B6878A34-AB10-6ABD-E039-2D7F4D4439F6}"/>
              </a:ext>
            </a:extLst>
          </p:cNvPr>
          <p:cNvSpPr/>
          <p:nvPr/>
        </p:nvSpPr>
        <p:spPr>
          <a:xfrm>
            <a:off x="407196" y="1299918"/>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Special Content</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15" name="Text Placeholder 4">
            <a:extLst>
              <a:ext uri="{FF2B5EF4-FFF2-40B4-BE49-F238E27FC236}">
                <a16:creationId xmlns:a16="http://schemas.microsoft.com/office/drawing/2014/main" id="{88512ED7-7E4A-2CC3-E755-AAEBC0F78857}"/>
              </a:ext>
            </a:extLst>
          </p:cNvPr>
          <p:cNvSpPr txBox="1">
            <a:spLocks/>
          </p:cNvSpPr>
          <p:nvPr/>
        </p:nvSpPr>
        <p:spPr>
          <a:xfrm>
            <a:off x="345079" y="4097416"/>
            <a:ext cx="5653053" cy="2918979"/>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2400" b="1"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a:solidFill>
                  <a:srgbClr val="002060"/>
                </a:solidFill>
                <a:latin typeface="Noto Sans"/>
                <a:ea typeface="Noto Sans"/>
                <a:cs typeface="Noto Sans"/>
              </a:rPr>
              <a:t>Corporate Goals:</a:t>
            </a:r>
            <a:endParaRPr lang="en-US" sz="1400">
              <a:solidFill>
                <a:srgbClr val="002060"/>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Char char="•"/>
            </a:pPr>
            <a:r>
              <a:rPr lang="en-US" sz="1400">
                <a:solidFill>
                  <a:srgbClr val="002060"/>
                </a:solidFill>
                <a:latin typeface="Noto Sans"/>
                <a:ea typeface="Noto Sans"/>
                <a:cs typeface="Noto Sans"/>
              </a:rPr>
              <a:t>Goal #1- Aircraft Damage</a:t>
            </a:r>
          </a:p>
          <a:p>
            <a:pPr marL="285750" indent="-285750">
              <a:buChar char="•"/>
            </a:pPr>
            <a:r>
              <a:rPr lang="en-US" sz="1400">
                <a:solidFill>
                  <a:srgbClr val="002060"/>
                </a:solidFill>
                <a:latin typeface="Noto Sans"/>
                <a:ea typeface="Noto Sans"/>
                <a:cs typeface="Noto Sans"/>
              </a:rPr>
              <a:t>Goal #2 – LTI + OSH Data</a:t>
            </a:r>
          </a:p>
          <a:p>
            <a:pPr marL="285750" indent="-285750">
              <a:buChar char="•"/>
            </a:pPr>
            <a:r>
              <a:rPr lang="en-US" sz="1400">
                <a:solidFill>
                  <a:srgbClr val="002060"/>
                </a:solidFill>
                <a:latin typeface="Noto Sans"/>
                <a:ea typeface="Noto Sans"/>
                <a:cs typeface="Noto Sans"/>
              </a:rPr>
              <a:t>Top 3 Targets</a:t>
            </a:r>
          </a:p>
          <a:p>
            <a:pPr marL="285750" indent="-285750">
              <a:buChar char="•"/>
            </a:pPr>
            <a:r>
              <a:rPr lang="en-US" sz="1400">
                <a:solidFill>
                  <a:srgbClr val="002060"/>
                </a:solidFill>
                <a:latin typeface="Noto Sans"/>
                <a:ea typeface="Noto Sans"/>
                <a:cs typeface="Noto Sans"/>
              </a:rPr>
              <a:t>Engine Hazards</a:t>
            </a:r>
          </a:p>
          <a:p>
            <a:pPr marL="285750" indent="-285750">
              <a:buChar char="•"/>
            </a:pPr>
            <a:r>
              <a:rPr lang="en-US" sz="1400">
                <a:solidFill>
                  <a:srgbClr val="002060"/>
                </a:solidFill>
                <a:latin typeface="Noto Sans"/>
                <a:ea typeface="Noto Sans"/>
                <a:cs typeface="Noto Sans"/>
              </a:rPr>
              <a:t>People Safety and Top 3 </a:t>
            </a:r>
            <a:endParaRPr lang="en-US">
              <a:cs typeface="Arial"/>
            </a:endParaRPr>
          </a:p>
          <a:p>
            <a:pPr marL="285750" indent="-285750">
              <a:buFont typeface="Arial,Sans-Serif"/>
              <a:buChar char="•"/>
            </a:pPr>
            <a:r>
              <a:rPr lang="en-US" sz="1400">
                <a:solidFill>
                  <a:srgbClr val="002060"/>
                </a:solidFill>
                <a:latin typeface="Noto Sans"/>
                <a:ea typeface="Noto Sans"/>
                <a:cs typeface="Noto Sans"/>
              </a:rPr>
              <a:t>Significant Safety File Review </a:t>
            </a:r>
          </a:p>
          <a:p>
            <a:pPr marL="285750" indent="-285750">
              <a:buFont typeface="Arial,Sans-Serif"/>
              <a:buChar char="•"/>
            </a:pPr>
            <a:endParaRPr lang="en-US" sz="1400">
              <a:solidFill>
                <a:srgbClr val="002060"/>
              </a:solidFill>
              <a:latin typeface="Noto Sans"/>
              <a:ea typeface="Noto Sans"/>
              <a:cs typeface="Noto Sans"/>
            </a:endParaRPr>
          </a:p>
          <a:p>
            <a:endParaRPr lang="en-US" sz="1400">
              <a:latin typeface="Noto Sans"/>
              <a:ea typeface="Noto Sans"/>
              <a:cs typeface="Noto Sans"/>
            </a:endParaRPr>
          </a:p>
          <a:p>
            <a:endParaRPr lang="en-US" sz="1400">
              <a:latin typeface="Noto Sans"/>
              <a:ea typeface="Noto Sans"/>
              <a:cs typeface="Noto Sans"/>
            </a:endParaRPr>
          </a:p>
          <a:p>
            <a:endParaRPr lang="en-US" sz="1400">
              <a:latin typeface="Noto Sans" panose="020B0502040504020204" pitchFamily="34" charset="0"/>
              <a:ea typeface="Noto Sans" panose="020B0502040504020204" pitchFamily="34" charset="0"/>
              <a:cs typeface="Noto Sans" panose="020B0502040504020204" pitchFamily="34" charset="0"/>
            </a:endParaRPr>
          </a:p>
          <a:p>
            <a:pPr>
              <a:lnSpc>
                <a:spcPct val="150000"/>
              </a:lnSpc>
            </a:pPr>
            <a:endParaRPr lang="en-US" sz="1400">
              <a:latin typeface="Noto Sans" panose="020B0502040504020204" pitchFamily="34" charset="0"/>
              <a:ea typeface="Noto Sans" panose="020B0502040504020204" pitchFamily="34" charset="0"/>
              <a:cs typeface="Noto Sans" panose="020B0502040504020204" pitchFamily="34" charset="0"/>
            </a:endParaRPr>
          </a:p>
          <a:p>
            <a:pPr marL="285750" indent="-285750">
              <a:lnSpc>
                <a:spcPct val="150000"/>
              </a:lnSpc>
              <a:buFont typeface="Arial" panose="020B0604020202020204" pitchFamily="34" charset="0"/>
              <a:buChar char="•"/>
            </a:pPr>
            <a:endParaRPr lang="en-US">
              <a:cs typeface="Arial"/>
            </a:endParaRPr>
          </a:p>
          <a:p>
            <a:pPr marL="285750" indent="-285750">
              <a:lnSpc>
                <a:spcPct val="150000"/>
              </a:lnSpc>
              <a:buFont typeface="Arial" panose="020B0604020202020204" pitchFamily="34" charset="0"/>
              <a:buChar char="•"/>
            </a:pPr>
            <a:endParaRPr lang="en-US">
              <a:cs typeface="Arial"/>
            </a:endParaRPr>
          </a:p>
          <a:p>
            <a:pPr marL="1200150" lvl="2">
              <a:lnSpc>
                <a:spcPct val="100000"/>
              </a:lnSpc>
              <a:buFont typeface="Arial" panose="020B0604020202020204" pitchFamily="34" charset="0"/>
              <a:buChar char="•"/>
            </a:pPr>
            <a:endParaRPr lang="en-US">
              <a:cs typeface="Arial"/>
            </a:endParaRPr>
          </a:p>
          <a:p>
            <a:pPr marL="285750" indent="-285750">
              <a:lnSpc>
                <a:spcPct val="150000"/>
              </a:lnSpc>
              <a:buFont typeface="Arial" panose="020B0604020202020204" pitchFamily="34" charset="0"/>
              <a:buChar char="•"/>
            </a:pPr>
            <a:endParaRPr lang="en-US">
              <a:cs typeface="Arial"/>
            </a:endParaRPr>
          </a:p>
        </p:txBody>
      </p:sp>
      <p:sp>
        <p:nvSpPr>
          <p:cNvPr id="17" name="Rectangle 16">
            <a:extLst>
              <a:ext uri="{FF2B5EF4-FFF2-40B4-BE49-F238E27FC236}">
                <a16:creationId xmlns:a16="http://schemas.microsoft.com/office/drawing/2014/main" id="{A66F830B-8A76-DC91-6741-2ED5551ADDDD}"/>
              </a:ext>
            </a:extLst>
          </p:cNvPr>
          <p:cNvSpPr/>
          <p:nvPr/>
        </p:nvSpPr>
        <p:spPr>
          <a:xfrm>
            <a:off x="6491393" y="1307162"/>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Compliance Monitoring Program</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18" name="TextBox 1">
            <a:extLst>
              <a:ext uri="{FF2B5EF4-FFF2-40B4-BE49-F238E27FC236}">
                <a16:creationId xmlns:a16="http://schemas.microsoft.com/office/drawing/2014/main" id="{D1E4EADA-C27E-1520-975F-283C7CF5B93D}"/>
              </a:ext>
            </a:extLst>
          </p:cNvPr>
          <p:cNvSpPr txBox="1"/>
          <p:nvPr/>
        </p:nvSpPr>
        <p:spPr>
          <a:xfrm>
            <a:off x="6540065" y="1997201"/>
            <a:ext cx="5068802" cy="21739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90000"/>
              </a:lnSpc>
              <a:spcBef>
                <a:spcPts val="1000"/>
              </a:spcBef>
              <a:buFont typeface="Arial"/>
              <a:buChar char="•"/>
            </a:pPr>
            <a:r>
              <a:rPr lang="en-US" sz="1400" b="1">
                <a:solidFill>
                  <a:srgbClr val="002060"/>
                </a:solidFill>
                <a:latin typeface="Noto Sans  "/>
                <a:cs typeface="Arial"/>
              </a:rPr>
              <a:t>Daily Inspections</a:t>
            </a:r>
          </a:p>
          <a:p>
            <a:pPr marL="285750" indent="-285750">
              <a:lnSpc>
                <a:spcPct val="90000"/>
              </a:lnSpc>
              <a:spcBef>
                <a:spcPts val="1000"/>
              </a:spcBef>
              <a:buFont typeface="Arial"/>
              <a:buChar char="•"/>
            </a:pPr>
            <a:r>
              <a:rPr lang="en-US" sz="1400" b="1">
                <a:solidFill>
                  <a:srgbClr val="002060"/>
                </a:solidFill>
                <a:latin typeface="Noto Sans  "/>
                <a:cs typeface="Arial"/>
              </a:rPr>
              <a:t>QCI inspections - Preview</a:t>
            </a:r>
            <a:endParaRPr lang="en-US"/>
          </a:p>
          <a:p>
            <a:pPr marL="285750" indent="-285750">
              <a:lnSpc>
                <a:spcPct val="90000"/>
              </a:lnSpc>
              <a:spcBef>
                <a:spcPts val="1000"/>
              </a:spcBef>
              <a:buFont typeface="Arial"/>
              <a:buChar char="•"/>
            </a:pPr>
            <a:r>
              <a:rPr lang="en-US" sz="1400" b="1">
                <a:solidFill>
                  <a:srgbClr val="002060"/>
                </a:solidFill>
                <a:latin typeface="Noto Sans  "/>
                <a:cs typeface="Arial"/>
              </a:rPr>
              <a:t>QA Inspections – Preview</a:t>
            </a:r>
          </a:p>
          <a:p>
            <a:pPr marL="285750" indent="-285750">
              <a:lnSpc>
                <a:spcPct val="90000"/>
              </a:lnSpc>
              <a:spcBef>
                <a:spcPts val="1000"/>
              </a:spcBef>
              <a:buFont typeface="Arial"/>
              <a:buChar char="•"/>
            </a:pPr>
            <a:r>
              <a:rPr lang="en-US" sz="1400" b="1">
                <a:solidFill>
                  <a:srgbClr val="002060"/>
                </a:solidFill>
                <a:latin typeface="Noto Sans  "/>
                <a:cs typeface="Arial"/>
              </a:rPr>
              <a:t>Training Compliance Monitoring – Future Addition</a:t>
            </a:r>
          </a:p>
          <a:p>
            <a:pPr marL="285750" indent="-285750">
              <a:lnSpc>
                <a:spcPct val="90000"/>
              </a:lnSpc>
              <a:spcBef>
                <a:spcPts val="1000"/>
              </a:spcBef>
              <a:buFont typeface="Arial"/>
              <a:buChar char="•"/>
            </a:pPr>
            <a:endParaRPr lang="en-US" sz="1400" b="1">
              <a:solidFill>
                <a:srgbClr val="002060"/>
              </a:solidFill>
              <a:latin typeface="Noto Sans  "/>
              <a:cs typeface="Arial"/>
            </a:endParaRPr>
          </a:p>
          <a:p>
            <a:pPr marL="285750" indent="-285750">
              <a:lnSpc>
                <a:spcPct val="90000"/>
              </a:lnSpc>
              <a:spcBef>
                <a:spcPts val="1000"/>
              </a:spcBef>
              <a:buFont typeface="Arial,Sans-Serif"/>
              <a:buChar char="•"/>
            </a:pPr>
            <a:endParaRPr lang="en-US" sz="1400" b="1">
              <a:solidFill>
                <a:srgbClr val="FFFFFF"/>
              </a:solidFill>
              <a:latin typeface="Noto Sans  "/>
              <a:cs typeface="Arial"/>
            </a:endParaRPr>
          </a:p>
          <a:p>
            <a:endParaRPr lang="en-US">
              <a:cs typeface="Arial"/>
            </a:endParaRPr>
          </a:p>
        </p:txBody>
      </p:sp>
      <p:sp>
        <p:nvSpPr>
          <p:cNvPr id="19" name="Rectangle 18">
            <a:extLst>
              <a:ext uri="{FF2B5EF4-FFF2-40B4-BE49-F238E27FC236}">
                <a16:creationId xmlns:a16="http://schemas.microsoft.com/office/drawing/2014/main" id="{88178336-BCA2-08A6-4EC1-30D19AB301EE}"/>
              </a:ext>
            </a:extLst>
          </p:cNvPr>
          <p:cNvSpPr/>
          <p:nvPr/>
        </p:nvSpPr>
        <p:spPr>
          <a:xfrm>
            <a:off x="6539843" y="3538446"/>
            <a:ext cx="4287162" cy="338554"/>
          </a:xfrm>
          <a:prstGeom prst="rect">
            <a:avLst/>
          </a:prstGeom>
          <a:solidFill>
            <a:srgbClr val="CC0000"/>
          </a:solid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55">
              <a:defRPr/>
            </a:pPr>
            <a:r>
              <a:rPr lang="en-US" sz="1600" b="1">
                <a:solidFill>
                  <a:schemeClr val="bg1"/>
                </a:solidFill>
                <a:latin typeface="Noto Sans  "/>
                <a:ea typeface="Noto Sans"/>
                <a:cs typeface="Noto Sans"/>
              </a:rPr>
              <a:t>Safety and Quality Updates</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20" name="TextBox 1">
            <a:extLst>
              <a:ext uri="{FF2B5EF4-FFF2-40B4-BE49-F238E27FC236}">
                <a16:creationId xmlns:a16="http://schemas.microsoft.com/office/drawing/2014/main" id="{156D0B8C-DCD3-BE7B-86D7-1134B9C1738B}"/>
              </a:ext>
            </a:extLst>
          </p:cNvPr>
          <p:cNvSpPr txBox="1"/>
          <p:nvPr/>
        </p:nvSpPr>
        <p:spPr>
          <a:xfrm>
            <a:off x="6612131" y="4099150"/>
            <a:ext cx="4214362" cy="21739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90000"/>
              </a:lnSpc>
              <a:spcBef>
                <a:spcPts val="1000"/>
              </a:spcBef>
              <a:buFont typeface="Arial"/>
              <a:buChar char="•"/>
            </a:pPr>
            <a:r>
              <a:rPr lang="en-US" sz="1400" b="1">
                <a:solidFill>
                  <a:srgbClr val="002060"/>
                </a:solidFill>
                <a:latin typeface="Noto Sans  "/>
                <a:cs typeface="Arial"/>
              </a:rPr>
              <a:t>Safety Communications</a:t>
            </a:r>
          </a:p>
          <a:p>
            <a:pPr marL="285750" indent="-285750">
              <a:lnSpc>
                <a:spcPct val="90000"/>
              </a:lnSpc>
              <a:spcBef>
                <a:spcPts val="1000"/>
              </a:spcBef>
              <a:buFont typeface="Arial"/>
              <a:buChar char="•"/>
            </a:pPr>
            <a:r>
              <a:rPr lang="en-US" sz="1400" b="1">
                <a:solidFill>
                  <a:srgbClr val="002060"/>
                </a:solidFill>
                <a:latin typeface="Noto Sans  "/>
                <a:ea typeface="+mn-lt"/>
                <a:cs typeface="+mn-lt"/>
              </a:rPr>
              <a:t>Safety Program Updates</a:t>
            </a:r>
          </a:p>
          <a:p>
            <a:pPr marL="285750" indent="-285750">
              <a:lnSpc>
                <a:spcPct val="90000"/>
              </a:lnSpc>
              <a:spcBef>
                <a:spcPts val="1000"/>
              </a:spcBef>
              <a:buFont typeface="Arial,Sans-Serif"/>
              <a:buChar char="•"/>
            </a:pPr>
            <a:r>
              <a:rPr lang="en-US" sz="1400" b="1">
                <a:solidFill>
                  <a:srgbClr val="002060"/>
                </a:solidFill>
                <a:latin typeface="Noto Sans  "/>
                <a:ea typeface="+mn-lt"/>
                <a:cs typeface="+mn-lt"/>
              </a:rPr>
              <a:t>Online Safety Board updates</a:t>
            </a:r>
          </a:p>
          <a:p>
            <a:pPr marL="285750" indent="-285750">
              <a:lnSpc>
                <a:spcPct val="90000"/>
              </a:lnSpc>
              <a:spcBef>
                <a:spcPts val="1000"/>
              </a:spcBef>
              <a:buFont typeface="Arial,Sans-Serif"/>
              <a:buChar char="•"/>
            </a:pPr>
            <a:endParaRPr lang="en-US" sz="1400" b="1">
              <a:solidFill>
                <a:srgbClr val="002060"/>
              </a:solidFill>
              <a:latin typeface="Noto Sans  "/>
              <a:ea typeface="+mn-lt"/>
              <a:cs typeface="+mn-lt"/>
            </a:endParaRPr>
          </a:p>
          <a:p>
            <a:pPr marL="285750" indent="-285750">
              <a:lnSpc>
                <a:spcPct val="90000"/>
              </a:lnSpc>
              <a:spcBef>
                <a:spcPts val="1000"/>
              </a:spcBef>
              <a:buFont typeface="Arial,Sans-Serif"/>
              <a:buChar char="•"/>
            </a:pPr>
            <a:endParaRPr lang="en-US" sz="1400" b="1">
              <a:solidFill>
                <a:schemeClr val="bg1"/>
              </a:solidFill>
              <a:latin typeface="Noto Sans  "/>
              <a:cs typeface="Arial"/>
            </a:endParaRPr>
          </a:p>
          <a:p>
            <a:pPr marL="285750" indent="-285750">
              <a:lnSpc>
                <a:spcPct val="90000"/>
              </a:lnSpc>
              <a:spcBef>
                <a:spcPts val="1000"/>
              </a:spcBef>
              <a:buFont typeface="Arial,Sans-Serif"/>
              <a:buChar char="•"/>
            </a:pPr>
            <a:endParaRPr lang="en-US" sz="1400" b="1">
              <a:solidFill>
                <a:srgbClr val="FFFFFF"/>
              </a:solidFill>
              <a:latin typeface="Noto Sans  "/>
              <a:cs typeface="Arial"/>
            </a:endParaRPr>
          </a:p>
          <a:p>
            <a:endParaRPr lang="en-US">
              <a:cs typeface="Arial"/>
            </a:endParaRPr>
          </a:p>
        </p:txBody>
      </p:sp>
      <p:sp>
        <p:nvSpPr>
          <p:cNvPr id="22" name="Rectangle 21">
            <a:extLst>
              <a:ext uri="{FF2B5EF4-FFF2-40B4-BE49-F238E27FC236}">
                <a16:creationId xmlns:a16="http://schemas.microsoft.com/office/drawing/2014/main" id="{7D8BC58F-0212-F977-0CEA-41A310B4D1A1}"/>
              </a:ext>
            </a:extLst>
          </p:cNvPr>
          <p:cNvSpPr/>
          <p:nvPr/>
        </p:nvSpPr>
        <p:spPr>
          <a:xfrm>
            <a:off x="6619012" y="5174762"/>
            <a:ext cx="4287162" cy="338554"/>
          </a:xfrm>
          <a:prstGeom prst="rect">
            <a:avLst/>
          </a:prstGeom>
          <a:solidFill>
            <a:srgbClr val="CC0000"/>
          </a:solid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55">
              <a:defRPr/>
            </a:pPr>
            <a:r>
              <a:rPr lang="en-US" sz="1600" b="1">
                <a:solidFill>
                  <a:schemeClr val="bg1"/>
                </a:solidFill>
                <a:latin typeface="Noto Sans  "/>
                <a:ea typeface="Noto Sans"/>
                <a:cs typeface="Noto Sans"/>
              </a:rPr>
              <a:t>Safety Round Table </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23" name="TextBox 1">
            <a:extLst>
              <a:ext uri="{FF2B5EF4-FFF2-40B4-BE49-F238E27FC236}">
                <a16:creationId xmlns:a16="http://schemas.microsoft.com/office/drawing/2014/main" id="{41A119AB-A180-379B-C733-1CB44A2AB229}"/>
              </a:ext>
            </a:extLst>
          </p:cNvPr>
          <p:cNvSpPr txBox="1"/>
          <p:nvPr/>
        </p:nvSpPr>
        <p:spPr>
          <a:xfrm>
            <a:off x="6513171" y="5613967"/>
            <a:ext cx="4244050" cy="14014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90000"/>
              </a:lnSpc>
              <a:spcBef>
                <a:spcPts val="1000"/>
              </a:spcBef>
              <a:buFont typeface="Arial"/>
              <a:buChar char="•"/>
            </a:pPr>
            <a:r>
              <a:rPr lang="en-US" sz="1400" b="1">
                <a:solidFill>
                  <a:srgbClr val="002060"/>
                </a:solidFill>
                <a:latin typeface="Noto Sans  "/>
                <a:ea typeface="+mn-lt"/>
                <a:cs typeface="+mn-lt"/>
              </a:rPr>
              <a:t>Station and Regional Safety engagement discussion round table </a:t>
            </a:r>
          </a:p>
          <a:p>
            <a:pPr marL="285750" indent="-285750">
              <a:lnSpc>
                <a:spcPct val="90000"/>
              </a:lnSpc>
              <a:spcBef>
                <a:spcPts val="1000"/>
              </a:spcBef>
              <a:buFont typeface="Arial,Sans-Serif"/>
              <a:buChar char="•"/>
            </a:pPr>
            <a:endParaRPr lang="en-US" sz="1400" b="1">
              <a:solidFill>
                <a:schemeClr val="bg1"/>
              </a:solidFill>
              <a:latin typeface="Noto Sans  "/>
              <a:cs typeface="Arial"/>
            </a:endParaRPr>
          </a:p>
          <a:p>
            <a:pPr marL="285750" indent="-285750">
              <a:lnSpc>
                <a:spcPct val="90000"/>
              </a:lnSpc>
              <a:spcBef>
                <a:spcPts val="1000"/>
              </a:spcBef>
              <a:buFont typeface="Arial,Sans-Serif"/>
              <a:buChar char="•"/>
            </a:pPr>
            <a:endParaRPr lang="en-US" sz="1400" b="1">
              <a:solidFill>
                <a:srgbClr val="FFFFFF"/>
              </a:solidFill>
              <a:latin typeface="Noto Sans  "/>
              <a:cs typeface="Arial"/>
            </a:endParaRPr>
          </a:p>
          <a:p>
            <a:endParaRPr lang="en-US">
              <a:cs typeface="Arial"/>
            </a:endParaRPr>
          </a:p>
        </p:txBody>
      </p:sp>
    </p:spTree>
    <p:extLst>
      <p:ext uri="{BB962C8B-B14F-4D97-AF65-F5344CB8AC3E}">
        <p14:creationId xmlns:p14="http://schemas.microsoft.com/office/powerpoint/2010/main" val="2241970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96760" y="98961"/>
            <a:ext cx="4751235" cy="963372"/>
          </a:xfrm>
        </p:spPr>
        <p:txBody>
          <a:bodyPr lIns="91440" tIns="45720" rIns="91440" bIns="45720" anchor="t"/>
          <a:lstStyle/>
          <a:p>
            <a:r>
              <a:rPr lang="en-US" sz="2200">
                <a:ea typeface="+mn-lt"/>
                <a:cs typeface="+mn-lt"/>
              </a:rPr>
              <a:t>Safety Issue – YHZ Near Miss</a:t>
            </a:r>
          </a:p>
          <a:p>
            <a:r>
              <a:rPr lang="en-US" sz="2200">
                <a:ea typeface="+mn-lt"/>
                <a:cs typeface="+mn-lt"/>
              </a:rPr>
              <a:t>2023-0040</a:t>
            </a:r>
          </a:p>
          <a:p>
            <a:endParaRPr lang="en-US" sz="2200">
              <a:ea typeface="+mn-lt"/>
              <a:cs typeface="+mn-lt"/>
            </a:endParaRPr>
          </a:p>
          <a:p>
            <a:endParaRPr lang="en-US" sz="2200">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9" name="TextBox 8">
            <a:extLst>
              <a:ext uri="{FF2B5EF4-FFF2-40B4-BE49-F238E27FC236}">
                <a16:creationId xmlns:a16="http://schemas.microsoft.com/office/drawing/2014/main" id="{E97E905C-8F65-FC7B-A5F6-DB4A740FA569}"/>
              </a:ext>
            </a:extLst>
          </p:cNvPr>
          <p:cNvSpPr txBox="1"/>
          <p:nvPr/>
        </p:nvSpPr>
        <p:spPr>
          <a:xfrm>
            <a:off x="0" y="4874533"/>
            <a:ext cx="6654188" cy="830997"/>
          </a:xfrm>
          <a:prstGeom prst="rect">
            <a:avLst/>
          </a:prstGeom>
          <a:noFill/>
        </p:spPr>
        <p:txBody>
          <a:bodyPr wrap="square" lIns="91440" tIns="45720" rIns="91440" bIns="45720" rtlCol="0" anchor="t">
            <a:spAutoFit/>
          </a:bodyPr>
          <a:lstStyle/>
          <a:p>
            <a:r>
              <a:rPr lang="en-CA" sz="1200" b="1">
                <a:latin typeface="Noto Sans"/>
                <a:ea typeface="Noto Sans"/>
                <a:cs typeface="Noto Sans"/>
              </a:rPr>
              <a:t>Contributing Factor #1: </a:t>
            </a:r>
            <a:r>
              <a:rPr lang="en-CA" sz="1200">
                <a:ea typeface="+mn-lt"/>
                <a:cs typeface="+mn-lt"/>
              </a:rPr>
              <a:t>The person conducting the task was not proficient or did not understand the task. </a:t>
            </a:r>
          </a:p>
          <a:p>
            <a:r>
              <a:rPr lang="en-US" sz="1200" b="1">
                <a:latin typeface="Noto Sans"/>
                <a:ea typeface="Noto Sans"/>
                <a:cs typeface="Noto Sans"/>
              </a:rPr>
              <a:t>Explanation: </a:t>
            </a:r>
            <a:r>
              <a:rPr lang="en-US" sz="1200">
                <a:ea typeface="+mn-lt"/>
                <a:cs typeface="+mn-lt"/>
              </a:rPr>
              <a:t>The agent who was performing the hand signals was not proficient and had identified prior to the task to his lead that he was not comfortable</a:t>
            </a:r>
            <a:endParaRPr lang="en-US" sz="1200">
              <a:latin typeface="Noto Sans" panose="020B0502040504020204" pitchFamily="34" charset="0"/>
              <a:ea typeface="Noto Sans" panose="020B0502040504020204" pitchFamily="34" charset="0"/>
              <a:cs typeface="Noto Sans" panose="020B0502040504020204" pitchFamily="34" charset="0"/>
            </a:endParaRPr>
          </a:p>
        </p:txBody>
      </p:sp>
      <p:sp>
        <p:nvSpPr>
          <p:cNvPr id="10" name="TextBox 9">
            <a:extLst>
              <a:ext uri="{FF2B5EF4-FFF2-40B4-BE49-F238E27FC236}">
                <a16:creationId xmlns:a16="http://schemas.microsoft.com/office/drawing/2014/main" id="{8184BDF7-9113-DDC3-A876-0A9498BDAB87}"/>
              </a:ext>
            </a:extLst>
          </p:cNvPr>
          <p:cNvSpPr txBox="1"/>
          <p:nvPr/>
        </p:nvSpPr>
        <p:spPr>
          <a:xfrm>
            <a:off x="39585" y="5708665"/>
            <a:ext cx="6654187" cy="1200329"/>
          </a:xfrm>
          <a:prstGeom prst="rect">
            <a:avLst/>
          </a:prstGeom>
          <a:noFill/>
        </p:spPr>
        <p:txBody>
          <a:bodyPr wrap="square" lIns="91440" tIns="45720" rIns="91440" bIns="45720" rtlCol="0" anchor="t">
            <a:spAutoFit/>
          </a:bodyPr>
          <a:lstStyle/>
          <a:p>
            <a:r>
              <a:rPr lang="en-CA" sz="1200" b="1">
                <a:latin typeface="Noto Sans"/>
                <a:ea typeface="Noto Sans"/>
                <a:cs typeface="Noto Sans"/>
              </a:rPr>
              <a:t>Root Cause: </a:t>
            </a:r>
            <a:r>
              <a:rPr lang="en-CA" sz="1200">
                <a:ea typeface="+mn-lt"/>
                <a:cs typeface="+mn-lt"/>
              </a:rPr>
              <a:t>The Lead Agent was feeling a internally generated pressure for on time performance to push the aircraft and intern put pressure on the agent to perform the hand signals. The agent advised he was not comfortable to perform this task, but after this pressure from the lead he agreed. Task completion on the ramp should not be performed at the expense of safety procedures regardless of the external pressures to complete them. Enforcement of safe working procedures need's improvement.</a:t>
            </a:r>
            <a:endParaRPr lang="en-US" sz="1200">
              <a:latin typeface="Noto Sans" panose="020B0502040504020204" pitchFamily="34" charset="0"/>
              <a:ea typeface="Noto Sans" panose="020B0502040504020204" pitchFamily="34" charset="0"/>
              <a:cs typeface="Noto Sans" panose="020B0502040504020204" pitchFamily="34" charset="0"/>
            </a:endParaRPr>
          </a:p>
        </p:txBody>
      </p:sp>
      <p:pic>
        <p:nvPicPr>
          <p:cNvPr id="2" name="Picture 2" descr="Graphical user interface, text, application, email&#10;&#10;Description automatically generated">
            <a:extLst>
              <a:ext uri="{FF2B5EF4-FFF2-40B4-BE49-F238E27FC236}">
                <a16:creationId xmlns:a16="http://schemas.microsoft.com/office/drawing/2014/main" id="{01A709A5-E42D-ACB4-84A7-46334BB963B3}"/>
              </a:ext>
            </a:extLst>
          </p:cNvPr>
          <p:cNvPicPr>
            <a:picLocks noChangeAspect="1"/>
          </p:cNvPicPr>
          <p:nvPr/>
        </p:nvPicPr>
        <p:blipFill>
          <a:blip r:embed="rId4"/>
          <a:stretch>
            <a:fillRect/>
          </a:stretch>
        </p:blipFill>
        <p:spPr>
          <a:xfrm>
            <a:off x="3958" y="1219929"/>
            <a:ext cx="6398417" cy="3651815"/>
          </a:xfrm>
          <a:prstGeom prst="rect">
            <a:avLst/>
          </a:prstGeom>
        </p:spPr>
      </p:pic>
      <p:sp>
        <p:nvSpPr>
          <p:cNvPr id="3" name="TextBox 2">
            <a:extLst>
              <a:ext uri="{FF2B5EF4-FFF2-40B4-BE49-F238E27FC236}">
                <a16:creationId xmlns:a16="http://schemas.microsoft.com/office/drawing/2014/main" id="{9CA63192-2AFE-9C1C-5B89-F949E92B482D}"/>
              </a:ext>
            </a:extLst>
          </p:cNvPr>
          <p:cNvSpPr txBox="1"/>
          <p:nvPr/>
        </p:nvSpPr>
        <p:spPr>
          <a:xfrm>
            <a:off x="6402780" y="312429"/>
            <a:ext cx="5615099" cy="1200329"/>
          </a:xfrm>
          <a:prstGeom prst="rect">
            <a:avLst/>
          </a:prstGeom>
          <a:noFill/>
        </p:spPr>
        <p:txBody>
          <a:bodyPr wrap="square" lIns="91440" tIns="45720" rIns="91440" bIns="45720" rtlCol="0" anchor="t">
            <a:spAutoFit/>
          </a:bodyPr>
          <a:lstStyle/>
          <a:p>
            <a:r>
              <a:rPr lang="en-CA" sz="1200" b="1">
                <a:latin typeface="Noto Sans"/>
                <a:ea typeface="Noto Sans"/>
                <a:cs typeface="Noto Sans"/>
              </a:rPr>
              <a:t>Contributing Factor #2: </a:t>
            </a:r>
            <a:r>
              <a:rPr lang="en-CA" sz="1200">
                <a:ea typeface="+mn-lt"/>
                <a:cs typeface="+mn-lt"/>
              </a:rPr>
              <a:t>The person conducting the task did not follow standard practices in conducting the task</a:t>
            </a:r>
            <a:endParaRPr lang="en-US" sz="1200">
              <a:latin typeface="Arial"/>
              <a:ea typeface="Noto Sans" panose="020B0502040504020204" pitchFamily="34" charset="0"/>
              <a:cs typeface="Arial"/>
            </a:endParaRPr>
          </a:p>
          <a:p>
            <a:endParaRPr lang="en-US" sz="1200" b="1">
              <a:latin typeface="Noto Sans"/>
              <a:ea typeface="Noto Sans"/>
              <a:cs typeface="Noto Sans"/>
            </a:endParaRPr>
          </a:p>
          <a:p>
            <a:r>
              <a:rPr lang="en-US" sz="1200" b="1">
                <a:latin typeface="Noto Sans"/>
                <a:ea typeface="Noto Sans"/>
                <a:cs typeface="Noto Sans"/>
              </a:rPr>
              <a:t>Explanation: </a:t>
            </a:r>
            <a:r>
              <a:rPr lang="en-US" sz="1200">
                <a:ea typeface="+mn-lt"/>
                <a:cs typeface="+mn-lt"/>
              </a:rPr>
              <a:t>The Lead agent for WO 161did not have a working headset for the pushback. The Lead agent for WO 161 did not have an agent to perform the hand signals and the decision was made to utilize the wing walker from #1 side.</a:t>
            </a:r>
            <a:endParaRPr lang="en-US" sz="1200">
              <a:latin typeface="Arial"/>
              <a:ea typeface="Noto Sans" panose="020B0502040504020204" pitchFamily="34" charset="0"/>
              <a:cs typeface="Arial"/>
            </a:endParaRPr>
          </a:p>
        </p:txBody>
      </p:sp>
      <p:sp>
        <p:nvSpPr>
          <p:cNvPr id="5" name="TextBox 4">
            <a:extLst>
              <a:ext uri="{FF2B5EF4-FFF2-40B4-BE49-F238E27FC236}">
                <a16:creationId xmlns:a16="http://schemas.microsoft.com/office/drawing/2014/main" id="{9D0EE293-6150-849B-EAEF-0BB604532FE5}"/>
              </a:ext>
            </a:extLst>
          </p:cNvPr>
          <p:cNvSpPr txBox="1"/>
          <p:nvPr/>
        </p:nvSpPr>
        <p:spPr>
          <a:xfrm>
            <a:off x="6402779" y="1621574"/>
            <a:ext cx="5723954" cy="830997"/>
          </a:xfrm>
          <a:prstGeom prst="rect">
            <a:avLst/>
          </a:prstGeom>
          <a:noFill/>
        </p:spPr>
        <p:txBody>
          <a:bodyPr wrap="square" lIns="91440" tIns="45720" rIns="91440" bIns="45720" rtlCol="0" anchor="t">
            <a:spAutoFit/>
          </a:bodyPr>
          <a:lstStyle/>
          <a:p>
            <a:r>
              <a:rPr lang="en-CA" sz="1200" b="1">
                <a:latin typeface="Noto Sans"/>
                <a:ea typeface="Noto Sans"/>
                <a:cs typeface="Noto Sans"/>
              </a:rPr>
              <a:t>Root Cause: </a:t>
            </a:r>
            <a:r>
              <a:rPr lang="en-CA" sz="1200">
                <a:ea typeface="+mn-lt"/>
                <a:cs typeface="+mn-lt"/>
              </a:rPr>
              <a:t>The Lead agent was unaware of the pushback requirements for headsets and the requirement for wing walkers could not be altered to accommodate task completion. Enforcement of these standards need's improvement</a:t>
            </a:r>
            <a:r>
              <a:rPr lang="en-CA" sz="1200" b="1">
                <a:latin typeface="Noto Sans"/>
                <a:ea typeface="Noto Sans"/>
                <a:cs typeface="Noto Sans"/>
              </a:rPr>
              <a:t> </a:t>
            </a:r>
            <a:endParaRPr lang="en-CA" sz="1200">
              <a:latin typeface="Arial"/>
              <a:ea typeface="Noto Sans" panose="020B0502040504020204" pitchFamily="34" charset="0"/>
              <a:cs typeface="Arial"/>
            </a:endParaRPr>
          </a:p>
        </p:txBody>
      </p:sp>
      <p:sp>
        <p:nvSpPr>
          <p:cNvPr id="6" name="TextBox 5">
            <a:extLst>
              <a:ext uri="{FF2B5EF4-FFF2-40B4-BE49-F238E27FC236}">
                <a16:creationId xmlns:a16="http://schemas.microsoft.com/office/drawing/2014/main" id="{66878734-EFE5-997B-05C8-CBAACD29814C}"/>
              </a:ext>
            </a:extLst>
          </p:cNvPr>
          <p:cNvSpPr txBox="1"/>
          <p:nvPr/>
        </p:nvSpPr>
        <p:spPr>
          <a:xfrm>
            <a:off x="6402777" y="2558844"/>
            <a:ext cx="5615099" cy="1384995"/>
          </a:xfrm>
          <a:prstGeom prst="rect">
            <a:avLst/>
          </a:prstGeom>
          <a:noFill/>
        </p:spPr>
        <p:txBody>
          <a:bodyPr wrap="square" lIns="91440" tIns="45720" rIns="91440" bIns="45720" rtlCol="0" anchor="t">
            <a:spAutoFit/>
          </a:bodyPr>
          <a:lstStyle/>
          <a:p>
            <a:r>
              <a:rPr lang="en-CA" sz="1200" b="1">
                <a:latin typeface="Noto Sans"/>
                <a:ea typeface="Noto Sans"/>
                <a:cs typeface="Noto Sans"/>
              </a:rPr>
              <a:t>Contributing Factor #3 </a:t>
            </a:r>
            <a:r>
              <a:rPr lang="en-CA" sz="1200">
                <a:ea typeface="+mn-lt"/>
                <a:cs typeface="+mn-lt"/>
              </a:rPr>
              <a:t>Safe working procedures/practices were not observed.</a:t>
            </a:r>
            <a:r>
              <a:rPr lang="en-CA" sz="1200" b="1">
                <a:latin typeface="Noto Sans"/>
                <a:ea typeface="Noto Sans"/>
                <a:cs typeface="Noto Sans"/>
              </a:rPr>
              <a:t> </a:t>
            </a:r>
            <a:endParaRPr lang="en-US" sz="1200">
              <a:latin typeface="Arial"/>
              <a:ea typeface="Noto Sans" panose="020B0502040504020204" pitchFamily="34" charset="0"/>
              <a:cs typeface="Arial"/>
            </a:endParaRPr>
          </a:p>
          <a:p>
            <a:endParaRPr lang="en-US" sz="1200" b="1">
              <a:latin typeface="Noto Sans"/>
              <a:ea typeface="Noto Sans"/>
              <a:cs typeface="Noto Sans"/>
            </a:endParaRPr>
          </a:p>
          <a:p>
            <a:r>
              <a:rPr lang="en-US" sz="1200" b="1">
                <a:latin typeface="Noto Sans"/>
                <a:ea typeface="Noto Sans"/>
                <a:cs typeface="Noto Sans"/>
              </a:rPr>
              <a:t>Explanation: </a:t>
            </a:r>
            <a:r>
              <a:rPr lang="en-US" sz="1200">
                <a:latin typeface="Noto Sans"/>
                <a:ea typeface="Noto Sans"/>
                <a:cs typeface="Noto Sans"/>
              </a:rPr>
              <a:t>T</a:t>
            </a:r>
            <a:r>
              <a:rPr lang="en-US" sz="1200">
                <a:latin typeface="Arial"/>
                <a:ea typeface="Noto Sans"/>
                <a:cs typeface="Arial"/>
              </a:rPr>
              <a:t>he</a:t>
            </a:r>
            <a:r>
              <a:rPr lang="en-US" sz="1200">
                <a:ea typeface="+mn-lt"/>
                <a:cs typeface="+mn-lt"/>
              </a:rPr>
              <a:t> Lead agent pushed WO161 in a directional path that caused a hazard (contact) with WO 361. The Lead agent did not keep visual contact with his #2 wing walker or agent performing the hand signals. Both agents signaled to the lead to stop the push which was not followed.</a:t>
            </a:r>
            <a:endParaRPr lang="en-US" sz="1200">
              <a:latin typeface="Arial"/>
              <a:ea typeface="Noto Sans" panose="020B0502040504020204" pitchFamily="34" charset="0"/>
              <a:cs typeface="Arial"/>
            </a:endParaRPr>
          </a:p>
        </p:txBody>
      </p:sp>
      <p:sp>
        <p:nvSpPr>
          <p:cNvPr id="7" name="TextBox 6">
            <a:extLst>
              <a:ext uri="{FF2B5EF4-FFF2-40B4-BE49-F238E27FC236}">
                <a16:creationId xmlns:a16="http://schemas.microsoft.com/office/drawing/2014/main" id="{757426FC-719F-EEFD-A2A5-76AA07EADA37}"/>
              </a:ext>
            </a:extLst>
          </p:cNvPr>
          <p:cNvSpPr txBox="1"/>
          <p:nvPr/>
        </p:nvSpPr>
        <p:spPr>
          <a:xfrm>
            <a:off x="6402778" y="4036222"/>
            <a:ext cx="5723954" cy="1015663"/>
          </a:xfrm>
          <a:prstGeom prst="rect">
            <a:avLst/>
          </a:prstGeom>
          <a:noFill/>
        </p:spPr>
        <p:txBody>
          <a:bodyPr wrap="square" lIns="91440" tIns="45720" rIns="91440" bIns="45720" rtlCol="0" anchor="t">
            <a:spAutoFit/>
          </a:bodyPr>
          <a:lstStyle/>
          <a:p>
            <a:r>
              <a:rPr lang="en-CA" sz="1200" b="1">
                <a:latin typeface="Noto Sans"/>
                <a:ea typeface="Noto Sans"/>
                <a:cs typeface="Noto Sans"/>
              </a:rPr>
              <a:t>Root Cause: </a:t>
            </a:r>
            <a:r>
              <a:rPr lang="en-CA" sz="1200">
                <a:latin typeface="Noto Sans"/>
                <a:ea typeface="Noto Sans"/>
                <a:cs typeface="Noto Sans"/>
              </a:rPr>
              <a:t>T</a:t>
            </a:r>
            <a:r>
              <a:rPr lang="en-CA" sz="1200">
                <a:latin typeface="Arial"/>
                <a:ea typeface="Noto Sans"/>
                <a:cs typeface="Arial"/>
              </a:rPr>
              <a:t>he</a:t>
            </a:r>
            <a:r>
              <a:rPr lang="en-CA" sz="1200">
                <a:ea typeface="+mn-lt"/>
                <a:cs typeface="+mn-lt"/>
              </a:rPr>
              <a:t> Lead agent did not follow standard practices for wing walkers to assist him during pushback. The lead agent ignored standard practices once the pushback experienced a deviation. Not maintaining visual contact with his wing walker caused a hazard with Swoop WO 161. Enforcement of this standard need's improvement.</a:t>
            </a:r>
            <a:endParaRPr lang="en-CA" sz="1200">
              <a:latin typeface="Arial"/>
              <a:ea typeface="Noto Sans" panose="020B0502040504020204" pitchFamily="34" charset="0"/>
              <a:cs typeface="Arial"/>
            </a:endParaRPr>
          </a:p>
        </p:txBody>
      </p:sp>
    </p:spTree>
    <p:extLst>
      <p:ext uri="{BB962C8B-B14F-4D97-AF65-F5344CB8AC3E}">
        <p14:creationId xmlns:p14="http://schemas.microsoft.com/office/powerpoint/2010/main" val="3145416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96760" y="98961"/>
            <a:ext cx="4751235" cy="963372"/>
          </a:xfrm>
        </p:spPr>
        <p:txBody>
          <a:bodyPr lIns="91440" tIns="45720" rIns="91440" bIns="45720" anchor="t"/>
          <a:lstStyle/>
          <a:p>
            <a:r>
              <a:rPr lang="en-US" sz="2200">
                <a:ea typeface="+mn-lt"/>
                <a:cs typeface="+mn-lt"/>
              </a:rPr>
              <a:t>Safety Issue – YHZ Near Miss</a:t>
            </a:r>
          </a:p>
          <a:p>
            <a:r>
              <a:rPr lang="en-US" sz="2200">
                <a:ea typeface="+mn-lt"/>
                <a:cs typeface="+mn-lt"/>
              </a:rPr>
              <a:t>2023-0040</a:t>
            </a:r>
          </a:p>
          <a:p>
            <a:endParaRPr lang="en-US" sz="2200">
              <a:ea typeface="+mn-lt"/>
              <a:cs typeface="+mn-lt"/>
            </a:endParaRPr>
          </a:p>
          <a:p>
            <a:endParaRPr lang="en-US" sz="2200">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11" name="TextBox 10">
            <a:extLst>
              <a:ext uri="{FF2B5EF4-FFF2-40B4-BE49-F238E27FC236}">
                <a16:creationId xmlns:a16="http://schemas.microsoft.com/office/drawing/2014/main" id="{46CCD114-AAC4-3BE4-4250-C56CB68FFB89}"/>
              </a:ext>
            </a:extLst>
          </p:cNvPr>
          <p:cNvSpPr txBox="1"/>
          <p:nvPr/>
        </p:nvSpPr>
        <p:spPr>
          <a:xfrm>
            <a:off x="6875752" y="101685"/>
            <a:ext cx="4551219" cy="6555641"/>
          </a:xfrm>
          <a:prstGeom prst="rect">
            <a:avLst/>
          </a:prstGeom>
          <a:noFill/>
        </p:spPr>
        <p:txBody>
          <a:bodyPr wrap="square" lIns="91440" tIns="45720" rIns="91440" bIns="45720" rtlCol="0" anchor="t">
            <a:spAutoFit/>
          </a:bodyPr>
          <a:lstStyle/>
          <a:p>
            <a:r>
              <a:rPr lang="en-CA" sz="1200" b="1" u="sng">
                <a:latin typeface="Noto Sans"/>
                <a:ea typeface="Noto Sans"/>
                <a:cs typeface="Noto Sans"/>
              </a:rPr>
              <a:t>Long Term Actions </a:t>
            </a:r>
            <a:endParaRPr lang="en-CA" sz="1200" b="1" u="sng">
              <a:latin typeface="Noto Sans" panose="020B0502040504020204" pitchFamily="34" charset="0"/>
              <a:ea typeface="Noto Sans" panose="020B0502040504020204" pitchFamily="34" charset="0"/>
              <a:cs typeface="Noto Sans" panose="020B0502040504020204" pitchFamily="34" charset="0"/>
            </a:endParaRPr>
          </a:p>
          <a:p>
            <a:pPr marL="171450" indent="-171450">
              <a:buFontTx/>
              <a:buChar char="-"/>
            </a:pPr>
            <a:endParaRPr lang="en-CA" sz="1200">
              <a:latin typeface="Noto Sans" panose="020B0502040504020204" pitchFamily="34" charset="0"/>
              <a:ea typeface="Noto Sans" panose="020B0502040504020204" pitchFamily="34" charset="0"/>
              <a:cs typeface="Noto Sans" panose="020B0502040504020204" pitchFamily="34" charset="0"/>
            </a:endParaRPr>
          </a:p>
          <a:p>
            <a:pPr marL="171450" indent="-171450">
              <a:buFont typeface="Arial"/>
              <a:buChar char="•"/>
            </a:pPr>
            <a:r>
              <a:rPr lang="en-CA" sz="1200">
                <a:ea typeface="+mn-lt"/>
                <a:cs typeface="+mn-lt"/>
              </a:rPr>
              <a:t>Hand signal signage posted throughout the office. ~YHZ to hold review sessions with agents to ensure understanding ~Communication issued to all ramp staff to communicate importance of pushback SOP's ~ Maria and Victoria to conduct training audits to confirm that content is clear and thorough (Due date June 15th)</a:t>
            </a:r>
          </a:p>
          <a:p>
            <a:pPr marL="171450" indent="-171450">
              <a:buFont typeface="Arial"/>
              <a:buChar char="•"/>
            </a:pPr>
            <a:r>
              <a:rPr lang="en-CA" sz="1200">
                <a:ea typeface="+mn-lt"/>
                <a:cs typeface="+mn-lt"/>
              </a:rPr>
              <a:t>Headsets were available and fully operational. ~Communicating with all ramp personnel on the importance of SOP's via group chats, safety briefings, and communications. ~Spot checks for 30 days to confirm headset compliance</a:t>
            </a:r>
            <a:endParaRPr lang="en-CA" sz="1200">
              <a:latin typeface="Arial"/>
              <a:ea typeface="Noto Sans" panose="020B0502040504020204" pitchFamily="34" charset="0"/>
              <a:cs typeface="Arial"/>
            </a:endParaRPr>
          </a:p>
          <a:p>
            <a:pPr marL="171450" indent="-171450">
              <a:buFont typeface="Arial"/>
              <a:buChar char="•"/>
            </a:pPr>
            <a:r>
              <a:rPr lang="en-CA" sz="1200">
                <a:ea typeface="+mn-lt"/>
                <a:cs typeface="+mn-lt"/>
              </a:rPr>
              <a:t>01 May- Maria addressed current initial class to outline safety expectations. Highlighted that agents MUST have received appropriate training for any task they are completing, and they are expected to refuse tasks for which they aren't trained. Advised that we prefer to take a delay to ensure that the task is complete to standard. ~Team chats to discuss expectations of safety over </a:t>
            </a:r>
            <a:r>
              <a:rPr lang="en-CA" sz="1200" err="1">
                <a:ea typeface="+mn-lt"/>
                <a:cs typeface="+mn-lt"/>
              </a:rPr>
              <a:t>OTP,and</a:t>
            </a:r>
            <a:r>
              <a:rPr lang="en-CA" sz="1200">
                <a:ea typeface="+mn-lt"/>
                <a:cs typeface="+mn-lt"/>
              </a:rPr>
              <a:t> ensuring that all agents know they will be supported if a safety time out is needed.</a:t>
            </a:r>
            <a:endParaRPr lang="en-CA" sz="1200">
              <a:latin typeface="Arial"/>
              <a:ea typeface="Noto Sans" panose="020B0502040504020204" pitchFamily="34" charset="0"/>
              <a:cs typeface="Arial"/>
            </a:endParaRPr>
          </a:p>
          <a:p>
            <a:pPr marL="171450" indent="-171450">
              <a:buFont typeface="Arial"/>
              <a:buChar char="•"/>
            </a:pPr>
            <a:endParaRPr lang="en-CA" sz="1200">
              <a:latin typeface="Arial"/>
              <a:ea typeface="Noto Sans" panose="020B0502040504020204" pitchFamily="34" charset="0"/>
              <a:cs typeface="Arial"/>
            </a:endParaRPr>
          </a:p>
          <a:p>
            <a:r>
              <a:rPr lang="en-CA" sz="1200" b="1">
                <a:latin typeface="Arial"/>
                <a:ea typeface="Noto Sans"/>
                <a:cs typeface="Arial"/>
              </a:rPr>
              <a:t>System Actions:</a:t>
            </a:r>
            <a:endParaRPr lang="en-CA" sz="1200" b="1">
              <a:latin typeface="Arial"/>
              <a:ea typeface="Noto Sans" panose="020B0502040504020204" pitchFamily="34" charset="0"/>
              <a:cs typeface="Arial"/>
            </a:endParaRPr>
          </a:p>
          <a:p>
            <a:endParaRPr lang="en-CA" sz="1200">
              <a:latin typeface="Arial"/>
              <a:ea typeface="Noto Sans" panose="020B0502040504020204" pitchFamily="34" charset="0"/>
              <a:cs typeface="Arial"/>
            </a:endParaRPr>
          </a:p>
          <a:p>
            <a:pPr marL="171450" indent="-171450">
              <a:buFont typeface="Arial"/>
              <a:buChar char="•"/>
            </a:pPr>
            <a:r>
              <a:rPr lang="en-CA" sz="1200">
                <a:latin typeface="Arial"/>
                <a:ea typeface="Noto Sans"/>
                <a:cs typeface="Arial"/>
              </a:rPr>
              <a:t>Pushback Safety Read N Sign issued May 18th: Focused on:</a:t>
            </a:r>
            <a:endParaRPr lang="en-CA" sz="1200">
              <a:latin typeface="Arial"/>
              <a:ea typeface="Noto Sans" panose="020B0502040504020204" pitchFamily="34" charset="0"/>
              <a:cs typeface="Arial"/>
            </a:endParaRPr>
          </a:p>
          <a:p>
            <a:endParaRPr lang="en-US" sz="1200">
              <a:solidFill>
                <a:srgbClr val="333333"/>
              </a:solidFill>
              <a:latin typeface="Arial"/>
              <a:ea typeface="Noto Sans" panose="020B0502040504020204" pitchFamily="34" charset="0"/>
              <a:cs typeface="Segoe UI"/>
            </a:endParaRPr>
          </a:p>
          <a:p>
            <a:pPr marL="171450" indent="-171450">
              <a:buFont typeface="Calibri"/>
              <a:buChar char="-"/>
            </a:pPr>
            <a:r>
              <a:rPr lang="en-US" sz="1200">
                <a:solidFill>
                  <a:srgbClr val="333333"/>
                </a:solidFill>
                <a:latin typeface="Arial"/>
                <a:ea typeface="Noto Sans"/>
                <a:cs typeface="Arial"/>
              </a:rPr>
              <a:t>Tow bar connection / disconnection</a:t>
            </a:r>
          </a:p>
          <a:p>
            <a:pPr marL="171450" indent="-171450">
              <a:buFont typeface="Calibri"/>
              <a:buChar char="-"/>
            </a:pPr>
            <a:r>
              <a:rPr lang="en-US" sz="1200">
                <a:solidFill>
                  <a:srgbClr val="333333"/>
                </a:solidFill>
                <a:latin typeface="Arial"/>
                <a:ea typeface="Noto Sans"/>
                <a:cs typeface="Arial"/>
              </a:rPr>
              <a:t>Pushback readiness/ hazard awareness and troubleshooting pushback issues.</a:t>
            </a:r>
          </a:p>
          <a:p>
            <a:pPr marL="171450" indent="-171450">
              <a:buFont typeface="Calibri"/>
              <a:buChar char="-"/>
            </a:pPr>
            <a:r>
              <a:rPr lang="en-US" sz="1200">
                <a:solidFill>
                  <a:srgbClr val="333333"/>
                </a:solidFill>
                <a:latin typeface="Arial"/>
                <a:ea typeface="Noto Sans"/>
                <a:cs typeface="Arial"/>
              </a:rPr>
              <a:t>Headset Communications</a:t>
            </a:r>
          </a:p>
          <a:p>
            <a:pPr marL="171450" indent="-171450">
              <a:buFont typeface="Calibri"/>
              <a:buChar char="-"/>
            </a:pPr>
            <a:r>
              <a:rPr lang="en-US" sz="1200">
                <a:solidFill>
                  <a:srgbClr val="333333"/>
                </a:solidFill>
                <a:latin typeface="Arial"/>
                <a:ea typeface="Noto Sans"/>
                <a:cs typeface="Arial"/>
              </a:rPr>
              <a:t>Wing Walker Requirements.</a:t>
            </a:r>
            <a:endParaRPr lang="en-CA" sz="1200">
              <a:ea typeface="Noto Sans"/>
              <a:cs typeface="Arial" panose="020B0604020202020204"/>
            </a:endParaRPr>
          </a:p>
          <a:p>
            <a:endParaRPr lang="en-US" sz="1200">
              <a:solidFill>
                <a:srgbClr val="333333"/>
              </a:solidFill>
              <a:latin typeface="Arial"/>
              <a:ea typeface="Noto Sans" panose="020B0502040504020204" pitchFamily="34" charset="0"/>
              <a:cs typeface="Arial"/>
            </a:endParaRPr>
          </a:p>
          <a:p>
            <a:pPr marL="171450" indent="-171450">
              <a:buFont typeface="Arial"/>
              <a:buChar char="•"/>
            </a:pPr>
            <a:r>
              <a:rPr lang="en-US" sz="1200">
                <a:solidFill>
                  <a:srgbClr val="333333"/>
                </a:solidFill>
                <a:latin typeface="Arial"/>
                <a:ea typeface="Noto Sans"/>
                <a:cs typeface="Arial"/>
              </a:rPr>
              <a:t>System wide plan to ensure all pushback tractors have a pelican case and functional headset per unit.</a:t>
            </a:r>
            <a:endParaRPr lang="en-US" sz="1200">
              <a:solidFill>
                <a:srgbClr val="333333"/>
              </a:solidFill>
              <a:latin typeface="Arial"/>
              <a:ea typeface="Noto Sans" panose="020B0502040504020204" pitchFamily="34" charset="0"/>
              <a:cs typeface="Arial"/>
            </a:endParaRPr>
          </a:p>
          <a:p>
            <a:endParaRPr lang="en-CA" sz="1200">
              <a:latin typeface="Arial"/>
              <a:ea typeface="Noto Sans" panose="020B0502040504020204" pitchFamily="34" charset="0"/>
              <a:cs typeface="Arial"/>
            </a:endParaRPr>
          </a:p>
          <a:p>
            <a:pPr marL="171450" indent="-171450">
              <a:buFont typeface="Arial"/>
              <a:buChar char="•"/>
            </a:pPr>
            <a:endParaRPr lang="en-CA" sz="1200">
              <a:latin typeface="Arial"/>
              <a:ea typeface="Noto Sans" panose="020B0502040504020204" pitchFamily="34" charset="0"/>
              <a:cs typeface="Arial"/>
            </a:endParaRPr>
          </a:p>
        </p:txBody>
      </p:sp>
      <p:pic>
        <p:nvPicPr>
          <p:cNvPr id="2" name="Picture 2" descr="Graphical user interface, text, application, email&#10;&#10;Description automatically generated">
            <a:extLst>
              <a:ext uri="{FF2B5EF4-FFF2-40B4-BE49-F238E27FC236}">
                <a16:creationId xmlns:a16="http://schemas.microsoft.com/office/drawing/2014/main" id="{01A709A5-E42D-ACB4-84A7-46334BB963B3}"/>
              </a:ext>
            </a:extLst>
          </p:cNvPr>
          <p:cNvPicPr>
            <a:picLocks noChangeAspect="1"/>
          </p:cNvPicPr>
          <p:nvPr/>
        </p:nvPicPr>
        <p:blipFill>
          <a:blip r:embed="rId4"/>
          <a:stretch>
            <a:fillRect/>
          </a:stretch>
        </p:blipFill>
        <p:spPr>
          <a:xfrm>
            <a:off x="3958" y="1219929"/>
            <a:ext cx="6398417" cy="3651815"/>
          </a:xfrm>
          <a:prstGeom prst="rect">
            <a:avLst/>
          </a:prstGeom>
        </p:spPr>
      </p:pic>
      <p:sp>
        <p:nvSpPr>
          <p:cNvPr id="12" name="TextBox 11">
            <a:extLst>
              <a:ext uri="{FF2B5EF4-FFF2-40B4-BE49-F238E27FC236}">
                <a16:creationId xmlns:a16="http://schemas.microsoft.com/office/drawing/2014/main" id="{7108D482-AFBA-5933-A421-98CA567BFAC0}"/>
              </a:ext>
            </a:extLst>
          </p:cNvPr>
          <p:cNvSpPr txBox="1"/>
          <p:nvPr/>
        </p:nvSpPr>
        <p:spPr>
          <a:xfrm>
            <a:off x="152400" y="5090556"/>
            <a:ext cx="59693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200" b="1">
                <a:latin typeface="Noto Sans"/>
                <a:cs typeface="Segoe UI"/>
              </a:rPr>
              <a:t>Short Term Actions</a:t>
            </a:r>
            <a:r>
              <a:rPr lang="en-US" sz="1200">
                <a:latin typeface="Noto Sans"/>
                <a:cs typeface="Segoe UI"/>
              </a:rPr>
              <a:t>​</a:t>
            </a:r>
          </a:p>
          <a:p>
            <a:r>
              <a:rPr lang="en-CA" sz="1200">
                <a:latin typeface="Noto Sans"/>
                <a:cs typeface="Segoe UI"/>
              </a:rPr>
              <a:t>​</a:t>
            </a:r>
          </a:p>
          <a:p>
            <a:r>
              <a:rPr lang="en-CA" sz="1200">
                <a:cs typeface="Segoe UI"/>
              </a:rPr>
              <a:t>A safety flash to highlight headsets, hand signals and hearing protection was issued to the Team</a:t>
            </a:r>
          </a:p>
        </p:txBody>
      </p:sp>
    </p:spTree>
    <p:extLst>
      <p:ext uri="{BB962C8B-B14F-4D97-AF65-F5344CB8AC3E}">
        <p14:creationId xmlns:p14="http://schemas.microsoft.com/office/powerpoint/2010/main" val="246086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86864" y="49481"/>
            <a:ext cx="4751235" cy="963372"/>
          </a:xfrm>
        </p:spPr>
        <p:txBody>
          <a:bodyPr lIns="91440" tIns="45720" rIns="91440" bIns="45720" anchor="t"/>
          <a:lstStyle/>
          <a:p>
            <a:r>
              <a:rPr lang="en-US" sz="2200">
                <a:ea typeface="+mn-lt"/>
                <a:cs typeface="+mn-lt"/>
              </a:rPr>
              <a:t>Safety Issue – </a:t>
            </a:r>
            <a:r>
              <a:rPr lang="en-US" sz="2000">
                <a:ea typeface="+mn-lt"/>
                <a:cs typeface="+mn-lt"/>
              </a:rPr>
              <a:t>YLW WO AC Damage</a:t>
            </a:r>
          </a:p>
          <a:p>
            <a:r>
              <a:rPr lang="en-US" sz="2200">
                <a:ea typeface="+mn-lt"/>
                <a:cs typeface="+mn-lt"/>
              </a:rPr>
              <a:t>2023-0045</a:t>
            </a:r>
          </a:p>
          <a:p>
            <a:endParaRPr lang="en-US" sz="2200">
              <a:ea typeface="+mn-lt"/>
              <a:cs typeface="+mn-lt"/>
            </a:endParaRPr>
          </a:p>
          <a:p>
            <a:endParaRPr lang="en-US" sz="2200">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pic>
        <p:nvPicPr>
          <p:cNvPr id="2" name="Picture 2" descr="Graphical user interface, text, application, email&#10;&#10;Description automatically generated">
            <a:extLst>
              <a:ext uri="{FF2B5EF4-FFF2-40B4-BE49-F238E27FC236}">
                <a16:creationId xmlns:a16="http://schemas.microsoft.com/office/drawing/2014/main" id="{840A0ADD-0E70-D1D6-0CEE-AF1CD8EFDEBC}"/>
              </a:ext>
            </a:extLst>
          </p:cNvPr>
          <p:cNvPicPr>
            <a:picLocks noChangeAspect="1"/>
          </p:cNvPicPr>
          <p:nvPr/>
        </p:nvPicPr>
        <p:blipFill>
          <a:blip r:embed="rId4"/>
          <a:stretch>
            <a:fillRect/>
          </a:stretch>
        </p:blipFill>
        <p:spPr>
          <a:xfrm>
            <a:off x="3959" y="1240228"/>
            <a:ext cx="6398418" cy="3651881"/>
          </a:xfrm>
          <a:prstGeom prst="rect">
            <a:avLst/>
          </a:prstGeom>
        </p:spPr>
      </p:pic>
      <p:sp>
        <p:nvSpPr>
          <p:cNvPr id="5" name="TextBox 4">
            <a:extLst>
              <a:ext uri="{FF2B5EF4-FFF2-40B4-BE49-F238E27FC236}">
                <a16:creationId xmlns:a16="http://schemas.microsoft.com/office/drawing/2014/main" id="{3FF0B8AE-1991-3179-CB17-48AF65672876}"/>
              </a:ext>
            </a:extLst>
          </p:cNvPr>
          <p:cNvSpPr txBox="1"/>
          <p:nvPr/>
        </p:nvSpPr>
        <p:spPr>
          <a:xfrm>
            <a:off x="89065" y="4973494"/>
            <a:ext cx="6654188" cy="1384995"/>
          </a:xfrm>
          <a:prstGeom prst="rect">
            <a:avLst/>
          </a:prstGeom>
          <a:noFill/>
        </p:spPr>
        <p:txBody>
          <a:bodyPr wrap="square" lIns="91440" tIns="45720" rIns="91440" bIns="45720" rtlCol="0" anchor="t">
            <a:spAutoFit/>
          </a:bodyPr>
          <a:lstStyle/>
          <a:p>
            <a:r>
              <a:rPr lang="en-CA" sz="1200" b="1">
                <a:latin typeface="Noto Sans"/>
                <a:ea typeface="Noto Sans"/>
                <a:cs typeface="Noto Sans"/>
              </a:rPr>
              <a:t>Contributing Factor #1: </a:t>
            </a:r>
            <a:r>
              <a:rPr lang="en-CA" sz="1200">
                <a:ea typeface="+mn-lt"/>
                <a:cs typeface="+mn-lt"/>
              </a:rPr>
              <a:t>The person conducting the task was not proficient or did not understand the task.</a:t>
            </a:r>
            <a:endParaRPr lang="en-US" sz="1200">
              <a:ea typeface="+mn-lt"/>
              <a:cs typeface="+mn-lt"/>
            </a:endParaRPr>
          </a:p>
          <a:p>
            <a:endParaRPr lang="en-US" sz="1200" b="1">
              <a:latin typeface="Noto Sans"/>
              <a:ea typeface="Noto Sans"/>
              <a:cs typeface="Noto Sans"/>
            </a:endParaRPr>
          </a:p>
          <a:p>
            <a:r>
              <a:rPr lang="en-US" sz="1200" b="1">
                <a:latin typeface="Noto Sans"/>
                <a:ea typeface="Noto Sans"/>
                <a:cs typeface="Noto Sans"/>
              </a:rPr>
              <a:t>Explanation: </a:t>
            </a:r>
            <a:r>
              <a:rPr lang="en-US" sz="1200">
                <a:ea typeface="+mn-lt"/>
                <a:cs typeface="+mn-lt"/>
              </a:rPr>
              <a:t>The Executive aviation agent driving baggage tractor RT36, and the EA Lead did not follow Swoop GOM standard 5.2.1 - a minimum of one Belt Loader must be used on all Swoop Aircraft. If only one belt loader is available, it should be used to assist with the loading and unloading of the aft cargo hold</a:t>
            </a:r>
            <a:endParaRPr lang="en-US" sz="1200">
              <a:latin typeface="Arial"/>
              <a:ea typeface="Noto Sans" panose="020B0502040504020204" pitchFamily="34" charset="0"/>
              <a:cs typeface="Arial"/>
            </a:endParaRPr>
          </a:p>
        </p:txBody>
      </p:sp>
      <p:sp>
        <p:nvSpPr>
          <p:cNvPr id="7" name="TextBox 6">
            <a:extLst>
              <a:ext uri="{FF2B5EF4-FFF2-40B4-BE49-F238E27FC236}">
                <a16:creationId xmlns:a16="http://schemas.microsoft.com/office/drawing/2014/main" id="{AEC11AEF-6B40-7F8D-39BE-ADCCC66184AA}"/>
              </a:ext>
            </a:extLst>
          </p:cNvPr>
          <p:cNvSpPr txBox="1"/>
          <p:nvPr/>
        </p:nvSpPr>
        <p:spPr>
          <a:xfrm>
            <a:off x="6402779" y="275704"/>
            <a:ext cx="5723954" cy="830997"/>
          </a:xfrm>
          <a:prstGeom prst="rect">
            <a:avLst/>
          </a:prstGeom>
          <a:noFill/>
        </p:spPr>
        <p:txBody>
          <a:bodyPr wrap="square" lIns="91440" tIns="45720" rIns="91440" bIns="45720" rtlCol="0" anchor="t">
            <a:spAutoFit/>
          </a:bodyPr>
          <a:lstStyle/>
          <a:p>
            <a:r>
              <a:rPr lang="en-CA" sz="1200" b="1">
                <a:latin typeface="Noto Sans"/>
                <a:ea typeface="Noto Sans"/>
                <a:cs typeface="Noto Sans"/>
              </a:rPr>
              <a:t>Root Cause: </a:t>
            </a:r>
            <a:r>
              <a:rPr lang="en-CA" sz="1200">
                <a:ea typeface="+mn-lt"/>
                <a:cs typeface="+mn-lt"/>
              </a:rPr>
              <a:t>The Executive Aviation ramp operations is consistently not following Swoop GOM 5.2.1 Belt Loader requirements due a lack of awareness to the standard and or enforcement of the standard. Enforcement of GOM Standard 5.2.1 needs improvement</a:t>
            </a:r>
            <a:endParaRPr lang="en-CA" sz="1200" b="1">
              <a:latin typeface="Noto Sans"/>
              <a:ea typeface="Noto Sans" panose="020B0502040504020204" pitchFamily="34" charset="0"/>
              <a:cs typeface="Noto Sans"/>
            </a:endParaRPr>
          </a:p>
        </p:txBody>
      </p:sp>
      <p:sp>
        <p:nvSpPr>
          <p:cNvPr id="9" name="TextBox 8">
            <a:extLst>
              <a:ext uri="{FF2B5EF4-FFF2-40B4-BE49-F238E27FC236}">
                <a16:creationId xmlns:a16="http://schemas.microsoft.com/office/drawing/2014/main" id="{50DD5D84-420A-433B-CAC2-90D718C08501}"/>
              </a:ext>
            </a:extLst>
          </p:cNvPr>
          <p:cNvSpPr txBox="1"/>
          <p:nvPr/>
        </p:nvSpPr>
        <p:spPr>
          <a:xfrm>
            <a:off x="6303818" y="1242662"/>
            <a:ext cx="5615098" cy="1200329"/>
          </a:xfrm>
          <a:prstGeom prst="rect">
            <a:avLst/>
          </a:prstGeom>
          <a:noFill/>
        </p:spPr>
        <p:txBody>
          <a:bodyPr wrap="square" lIns="91440" tIns="45720" rIns="91440" bIns="45720" rtlCol="0" anchor="t">
            <a:spAutoFit/>
          </a:bodyPr>
          <a:lstStyle/>
          <a:p>
            <a:r>
              <a:rPr lang="en-CA" sz="1200" b="1">
                <a:latin typeface="Noto Sans"/>
                <a:ea typeface="Noto Sans"/>
                <a:cs typeface="Noto Sans"/>
              </a:rPr>
              <a:t>Contributing Factor #2: </a:t>
            </a:r>
            <a:r>
              <a:rPr lang="en-CA" sz="1200">
                <a:ea typeface="+mn-lt"/>
                <a:cs typeface="+mn-lt"/>
              </a:rPr>
              <a:t>The person conducting the task did not follow standard practices in conducting the task.</a:t>
            </a:r>
            <a:endParaRPr lang="en-CA" sz="1200">
              <a:latin typeface="Arial"/>
              <a:ea typeface="Noto Sans"/>
              <a:cs typeface="Arial"/>
            </a:endParaRPr>
          </a:p>
          <a:p>
            <a:endParaRPr lang="en-CA" sz="1200" b="1">
              <a:latin typeface="Noto Sans"/>
              <a:ea typeface="Noto Sans"/>
              <a:cs typeface="Noto Sans"/>
            </a:endParaRPr>
          </a:p>
          <a:p>
            <a:r>
              <a:rPr lang="en-US" sz="1200" b="1">
                <a:latin typeface="Noto Sans"/>
                <a:ea typeface="Noto Sans"/>
                <a:cs typeface="Noto Sans"/>
              </a:rPr>
              <a:t>Explanation: </a:t>
            </a:r>
            <a:r>
              <a:rPr lang="en-US" sz="1200">
                <a:ea typeface="+mn-lt"/>
                <a:cs typeface="+mn-lt"/>
              </a:rPr>
              <a:t>The agent driving baggage tractor RT36 did not follow Swoop GOM standard 5.5.1- do not position motorized GSE that is not required to mate with the aircraft within 3m (10ft) of the aircraft</a:t>
            </a:r>
            <a:endParaRPr lang="en-US" sz="1200" err="1">
              <a:latin typeface="Arial"/>
              <a:ea typeface="Noto Sans" panose="020B0502040504020204" pitchFamily="34" charset="0"/>
              <a:cs typeface="Arial"/>
            </a:endParaRPr>
          </a:p>
        </p:txBody>
      </p:sp>
      <p:sp>
        <p:nvSpPr>
          <p:cNvPr id="10" name="TextBox 9">
            <a:extLst>
              <a:ext uri="{FF2B5EF4-FFF2-40B4-BE49-F238E27FC236}">
                <a16:creationId xmlns:a16="http://schemas.microsoft.com/office/drawing/2014/main" id="{975F2DD9-7E37-65C2-488D-117A37F0C7A2}"/>
              </a:ext>
            </a:extLst>
          </p:cNvPr>
          <p:cNvSpPr txBox="1"/>
          <p:nvPr/>
        </p:nvSpPr>
        <p:spPr>
          <a:xfrm>
            <a:off x="6333505" y="2512223"/>
            <a:ext cx="5723954" cy="1384995"/>
          </a:xfrm>
          <a:prstGeom prst="rect">
            <a:avLst/>
          </a:prstGeom>
          <a:noFill/>
        </p:spPr>
        <p:txBody>
          <a:bodyPr wrap="square" lIns="91440" tIns="45720" rIns="91440" bIns="45720" rtlCol="0" anchor="t">
            <a:spAutoFit/>
          </a:bodyPr>
          <a:lstStyle/>
          <a:p>
            <a:r>
              <a:rPr lang="en-CA" sz="1200" b="1">
                <a:latin typeface="Noto Sans"/>
                <a:ea typeface="Noto Sans"/>
                <a:cs typeface="Noto Sans"/>
              </a:rPr>
              <a:t>Root Cause: </a:t>
            </a:r>
            <a:r>
              <a:rPr lang="en-CA" sz="1200">
                <a:latin typeface="Noto Sans"/>
                <a:ea typeface="Noto Sans"/>
                <a:cs typeface="Noto Sans"/>
              </a:rPr>
              <a:t>With the identified</a:t>
            </a:r>
            <a:r>
              <a:rPr lang="en-CA" sz="1200" b="1">
                <a:latin typeface="Noto Sans"/>
                <a:ea typeface="Noto Sans"/>
                <a:cs typeface="Noto Sans"/>
              </a:rPr>
              <a:t> </a:t>
            </a:r>
            <a:r>
              <a:rPr lang="en-CA" sz="1200">
                <a:ea typeface="+mn-lt"/>
                <a:cs typeface="+mn-lt"/>
              </a:rPr>
              <a:t>trend of not utilizing a belt loader to load the aft cargo hold with small quantities of bags it has been common practice to circumvent GOM standard 5.5.1 by trying to position the baggage cart as close to the aft cargo hold as possible- to make it easier to hand load the aft cargo hold. Enforcement of GOM standard 5.5.1 needs improvement. Communication to EA ramp operations team member that not following safety procedures to complete tasks is not permitted needs improvement.</a:t>
            </a:r>
            <a:endParaRPr lang="en-CA" sz="1200">
              <a:latin typeface="Arial"/>
              <a:ea typeface="Noto Sans" panose="020B0502040504020204" pitchFamily="34" charset="0"/>
              <a:cs typeface="Arial"/>
            </a:endParaRPr>
          </a:p>
        </p:txBody>
      </p:sp>
    </p:spTree>
    <p:extLst>
      <p:ext uri="{BB962C8B-B14F-4D97-AF65-F5344CB8AC3E}">
        <p14:creationId xmlns:p14="http://schemas.microsoft.com/office/powerpoint/2010/main" val="1427687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6D9723-2305-6BFA-2F00-DD4E269AC68B}"/>
              </a:ext>
            </a:extLst>
          </p:cNvPr>
          <p:cNvSpPr>
            <a:spLocks noGrp="1"/>
          </p:cNvSpPr>
          <p:nvPr>
            <p:ph type="body" sz="quarter" idx="10"/>
          </p:nvPr>
        </p:nvSpPr>
        <p:spPr/>
        <p:txBody>
          <a:bodyPr lIns="91440" tIns="45720" rIns="91440" bIns="45720" anchor="t"/>
          <a:lstStyle/>
          <a:p>
            <a:r>
              <a:rPr lang="en-CA"/>
              <a:t>Belt Loader Standards</a:t>
            </a:r>
          </a:p>
        </p:txBody>
      </p:sp>
      <p:pic>
        <p:nvPicPr>
          <p:cNvPr id="5" name="Picture 5" descr="Graphical user interface, text, application, email&#10;&#10;Description automatically generated">
            <a:extLst>
              <a:ext uri="{FF2B5EF4-FFF2-40B4-BE49-F238E27FC236}">
                <a16:creationId xmlns:a16="http://schemas.microsoft.com/office/drawing/2014/main" id="{056635FC-DC2C-C976-F624-84A55EFDD96E}"/>
              </a:ext>
            </a:extLst>
          </p:cNvPr>
          <p:cNvPicPr>
            <a:picLocks noChangeAspect="1"/>
          </p:cNvPicPr>
          <p:nvPr/>
        </p:nvPicPr>
        <p:blipFill>
          <a:blip r:embed="rId2"/>
          <a:stretch>
            <a:fillRect/>
          </a:stretch>
        </p:blipFill>
        <p:spPr>
          <a:xfrm>
            <a:off x="497681" y="1535164"/>
            <a:ext cx="4576762" cy="4347267"/>
          </a:xfrm>
          <a:prstGeom prst="rect">
            <a:avLst/>
          </a:prstGeom>
        </p:spPr>
      </p:pic>
      <p:pic>
        <p:nvPicPr>
          <p:cNvPr id="6" name="Picture 6" descr="Text, letter&#10;&#10;Description automatically generated">
            <a:extLst>
              <a:ext uri="{FF2B5EF4-FFF2-40B4-BE49-F238E27FC236}">
                <a16:creationId xmlns:a16="http://schemas.microsoft.com/office/drawing/2014/main" id="{2CE9D0E6-12EC-EC6E-C1B4-2FD4A2754C6A}"/>
              </a:ext>
            </a:extLst>
          </p:cNvPr>
          <p:cNvPicPr>
            <a:picLocks noChangeAspect="1"/>
          </p:cNvPicPr>
          <p:nvPr/>
        </p:nvPicPr>
        <p:blipFill>
          <a:blip r:embed="rId3"/>
          <a:stretch>
            <a:fillRect/>
          </a:stretch>
        </p:blipFill>
        <p:spPr>
          <a:xfrm>
            <a:off x="6309786" y="682303"/>
            <a:ext cx="5493543" cy="5490761"/>
          </a:xfrm>
          <a:prstGeom prst="rect">
            <a:avLst/>
          </a:prstGeom>
        </p:spPr>
      </p:pic>
    </p:spTree>
    <p:extLst>
      <p:ext uri="{BB962C8B-B14F-4D97-AF65-F5344CB8AC3E}">
        <p14:creationId xmlns:p14="http://schemas.microsoft.com/office/powerpoint/2010/main" val="4290484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86864" y="49481"/>
            <a:ext cx="4751235" cy="963372"/>
          </a:xfrm>
        </p:spPr>
        <p:txBody>
          <a:bodyPr lIns="91440" tIns="45720" rIns="91440" bIns="45720" anchor="t"/>
          <a:lstStyle/>
          <a:p>
            <a:r>
              <a:rPr lang="en-US" sz="2200">
                <a:ea typeface="+mn-lt"/>
                <a:cs typeface="+mn-lt"/>
              </a:rPr>
              <a:t>Safety Issue – </a:t>
            </a:r>
            <a:r>
              <a:rPr lang="en-US" sz="2000">
                <a:ea typeface="+mn-lt"/>
                <a:cs typeface="+mn-lt"/>
              </a:rPr>
              <a:t>YLW WO AC Damage</a:t>
            </a:r>
          </a:p>
          <a:p>
            <a:r>
              <a:rPr lang="en-US" sz="2200">
                <a:ea typeface="+mn-lt"/>
                <a:cs typeface="+mn-lt"/>
              </a:rPr>
              <a:t>2023-0045</a:t>
            </a:r>
          </a:p>
          <a:p>
            <a:endParaRPr lang="en-US" sz="2200">
              <a:ea typeface="+mn-lt"/>
              <a:cs typeface="+mn-lt"/>
            </a:endParaRPr>
          </a:p>
          <a:p>
            <a:endParaRPr lang="en-US" sz="2200">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pic>
        <p:nvPicPr>
          <p:cNvPr id="2" name="Picture 2" descr="Graphical user interface, text, application, email&#10;&#10;Description automatically generated">
            <a:extLst>
              <a:ext uri="{FF2B5EF4-FFF2-40B4-BE49-F238E27FC236}">
                <a16:creationId xmlns:a16="http://schemas.microsoft.com/office/drawing/2014/main" id="{840A0ADD-0E70-D1D6-0CEE-AF1CD8EFDEBC}"/>
              </a:ext>
            </a:extLst>
          </p:cNvPr>
          <p:cNvPicPr>
            <a:picLocks noChangeAspect="1"/>
          </p:cNvPicPr>
          <p:nvPr/>
        </p:nvPicPr>
        <p:blipFill>
          <a:blip r:embed="rId4"/>
          <a:stretch>
            <a:fillRect/>
          </a:stretch>
        </p:blipFill>
        <p:spPr>
          <a:xfrm>
            <a:off x="3959" y="1240228"/>
            <a:ext cx="6398418" cy="3651881"/>
          </a:xfrm>
          <a:prstGeom prst="rect">
            <a:avLst/>
          </a:prstGeom>
        </p:spPr>
      </p:pic>
      <p:sp>
        <p:nvSpPr>
          <p:cNvPr id="6" name="TextBox 5">
            <a:extLst>
              <a:ext uri="{FF2B5EF4-FFF2-40B4-BE49-F238E27FC236}">
                <a16:creationId xmlns:a16="http://schemas.microsoft.com/office/drawing/2014/main" id="{0DA221C4-297A-7A59-CD9C-C5CA45A2AFD1}"/>
              </a:ext>
            </a:extLst>
          </p:cNvPr>
          <p:cNvSpPr txBox="1"/>
          <p:nvPr/>
        </p:nvSpPr>
        <p:spPr>
          <a:xfrm>
            <a:off x="152400" y="5090556"/>
            <a:ext cx="596932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200" b="1">
                <a:latin typeface="Noto Sans"/>
                <a:cs typeface="Segoe UI"/>
              </a:rPr>
              <a:t>Short Term Actions</a:t>
            </a:r>
            <a:r>
              <a:rPr lang="en-US" sz="1200">
                <a:latin typeface="Noto Sans"/>
                <a:cs typeface="Segoe UI"/>
              </a:rPr>
              <a:t>​</a:t>
            </a:r>
          </a:p>
          <a:p>
            <a:r>
              <a:rPr lang="en-CA" sz="1200">
                <a:latin typeface="Noto Sans"/>
                <a:cs typeface="Segoe UI"/>
              </a:rPr>
              <a:t>​</a:t>
            </a:r>
            <a:endParaRPr lang="en-CA" sz="1200">
              <a:latin typeface="Noto Sans"/>
              <a:ea typeface="Noto Sans"/>
              <a:cs typeface="Segoe UI"/>
            </a:endParaRPr>
          </a:p>
          <a:p>
            <a:pPr marL="171450" indent="-171450">
              <a:buFont typeface="Arial"/>
              <a:buChar char="•"/>
            </a:pPr>
            <a:r>
              <a:rPr lang="en-CA" sz="1200">
                <a:ea typeface="+mn-lt"/>
                <a:cs typeface="+mn-lt"/>
              </a:rPr>
              <a:t>A Safety Flash was created as a read n sign and was issued May 3rd</a:t>
            </a:r>
          </a:p>
          <a:p>
            <a:pPr marL="171450" indent="-171450">
              <a:buFont typeface="Arial"/>
              <a:buChar char="•"/>
            </a:pPr>
            <a:r>
              <a:rPr lang="en-CA" sz="1200">
                <a:ea typeface="+mn-lt"/>
                <a:cs typeface="+mn-lt"/>
              </a:rPr>
              <a:t>Swoop QC audits conducted  2 timer per week (May 4th – May 28th by a member of our YLW on site leadership team. The QC’s will be documented and reviewed for findings/ compliance. The QC’s will be uploaded into the CAP documentation</a:t>
            </a:r>
            <a:endParaRPr lang="en-CA" sz="1200">
              <a:cs typeface="Arial"/>
            </a:endParaRPr>
          </a:p>
        </p:txBody>
      </p:sp>
      <p:sp>
        <p:nvSpPr>
          <p:cNvPr id="11" name="TextBox 10">
            <a:extLst>
              <a:ext uri="{FF2B5EF4-FFF2-40B4-BE49-F238E27FC236}">
                <a16:creationId xmlns:a16="http://schemas.microsoft.com/office/drawing/2014/main" id="{0AB2387C-1835-B2C3-CC04-65D3F476C445}"/>
              </a:ext>
            </a:extLst>
          </p:cNvPr>
          <p:cNvSpPr txBox="1"/>
          <p:nvPr/>
        </p:nvSpPr>
        <p:spPr>
          <a:xfrm>
            <a:off x="6535388" y="1943596"/>
            <a:ext cx="550421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200" b="1">
                <a:latin typeface="Noto Sans"/>
              </a:rPr>
              <a:t>Long Term Actions</a:t>
            </a:r>
          </a:p>
          <a:p>
            <a:endParaRPr lang="en-CA" sz="1200" b="1">
              <a:latin typeface="Noto Sans"/>
              <a:ea typeface="Noto Sans"/>
              <a:cs typeface="Noto Sans"/>
            </a:endParaRPr>
          </a:p>
          <a:p>
            <a:pPr marL="171450" indent="-171450">
              <a:buFont typeface="Arial"/>
              <a:buChar char="•"/>
            </a:pPr>
            <a:r>
              <a:rPr lang="en-CA" sz="1200">
                <a:ea typeface="+mn-lt"/>
                <a:cs typeface="+mn-lt"/>
              </a:rPr>
              <a:t>EA agent to be retrained on applicable GSE- Baggage Tractor and Belt Loader prior to working Swoop/ WestJet product. This includes emphasis on the Swoop GOM Standards 5.5.1 and 5.2.1.</a:t>
            </a:r>
          </a:p>
          <a:p>
            <a:pPr marL="171450" indent="-171450">
              <a:buFont typeface="Arial"/>
              <a:buChar char="•"/>
            </a:pPr>
            <a:r>
              <a:rPr lang="en-CA" sz="1200">
                <a:ea typeface="+mn-lt"/>
                <a:cs typeface="+mn-lt"/>
              </a:rPr>
              <a:t>The Safety Flash that was released to the YLW team May 4th, 2023- outlined the requirements for Swoop GOM process 5.5.1 and 5.2.1. This is the communication piece #1. The EA YLW RC and Operations Manager will continue to hold crew briefings (extension to the short-term CAP) on these 2 standards prior to every Swoop Flight (on operating days) for 30+ days (June 1st - June 30th) </a:t>
            </a:r>
          </a:p>
          <a:p>
            <a:pPr marL="171450" indent="-171450">
              <a:buFont typeface="Arial"/>
              <a:buChar char="•"/>
            </a:pPr>
            <a:r>
              <a:rPr lang="en-CA" sz="1200">
                <a:ea typeface="+mn-lt"/>
                <a:cs typeface="+mn-lt"/>
              </a:rPr>
              <a:t>\ 2 QC audits are being performed on Swoop from May 4th- 28th (short term CAP). A minimum of 1 Quality control audit per week will be performed for 30+ days starting June 1st – June 30th ).  Focus of these audits will be on WO GOM 5.51 and 5.2,1. These audits will be documented for compliance review. Any agents demonstrating non-compliance to these standards will be required to complete GSE training recertification (including a standard review). </a:t>
            </a:r>
          </a:p>
          <a:p>
            <a:pPr marL="171450" indent="-171450">
              <a:buFont typeface="Arial"/>
              <a:buChar char="•"/>
            </a:pPr>
            <a:r>
              <a:rPr lang="en-CA" sz="1200">
                <a:ea typeface="+mn-lt"/>
                <a:cs typeface="+mn-lt"/>
              </a:rPr>
              <a:t>A Bi- weekly CAP status call will be scheduled internally May 29th, Jun 12th, Jun 26th. This is to ensure that CAP actions are on track and that documentation are complete. </a:t>
            </a:r>
            <a:endParaRPr lang="en-CA" sz="1200">
              <a:cs typeface="Arial" panose="020B0604020202020204"/>
            </a:endParaRPr>
          </a:p>
        </p:txBody>
      </p:sp>
      <p:sp>
        <p:nvSpPr>
          <p:cNvPr id="12" name="TextBox 11">
            <a:extLst>
              <a:ext uri="{FF2B5EF4-FFF2-40B4-BE49-F238E27FC236}">
                <a16:creationId xmlns:a16="http://schemas.microsoft.com/office/drawing/2014/main" id="{7C4E14FD-DD84-0B9D-2FB5-320F4E4C9D57}"/>
              </a:ext>
            </a:extLst>
          </p:cNvPr>
          <p:cNvSpPr txBox="1"/>
          <p:nvPr/>
        </p:nvSpPr>
        <p:spPr>
          <a:xfrm>
            <a:off x="6594763" y="132607"/>
            <a:ext cx="550421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200" b="1">
                <a:latin typeface="Noto Sans"/>
                <a:cs typeface="Segoe UI"/>
              </a:rPr>
              <a:t>Short Term Actions</a:t>
            </a:r>
            <a:r>
              <a:rPr lang="en-US" sz="1200">
                <a:latin typeface="Noto Sans"/>
                <a:cs typeface="Segoe UI"/>
              </a:rPr>
              <a:t>​</a:t>
            </a:r>
            <a:r>
              <a:rPr lang="en-US" sz="1200" b="1">
                <a:latin typeface="Noto Sans"/>
                <a:cs typeface="Segoe UI"/>
              </a:rPr>
              <a:t> Cont...</a:t>
            </a:r>
          </a:p>
          <a:p>
            <a:r>
              <a:rPr lang="en-CA" sz="1200">
                <a:latin typeface="Noto Sans"/>
                <a:cs typeface="Segoe UI"/>
              </a:rPr>
              <a:t>​</a:t>
            </a:r>
            <a:endParaRPr lang="en-CA" sz="1200">
              <a:latin typeface="Noto Sans"/>
              <a:ea typeface="Noto Sans"/>
              <a:cs typeface="Segoe UI"/>
            </a:endParaRPr>
          </a:p>
          <a:p>
            <a:pPr marL="171450" indent="-171450">
              <a:buFont typeface="Arial"/>
              <a:buChar char="•"/>
            </a:pPr>
            <a:r>
              <a:rPr lang="en-CA" sz="1200">
                <a:ea typeface="+mn-lt"/>
                <a:cs typeface="+mn-lt"/>
              </a:rPr>
              <a:t>Daily Crew Briefings on Swoop Operating Days have been performed by on site SM support from May 4th- May 28th</a:t>
            </a:r>
          </a:p>
          <a:p>
            <a:pPr marL="171450" indent="-171450">
              <a:buFont typeface="Arial"/>
              <a:buChar char="•"/>
            </a:pPr>
            <a:r>
              <a:rPr lang="en-CA" sz="1200">
                <a:ea typeface="+mn-lt"/>
                <a:cs typeface="+mn-lt"/>
              </a:rPr>
              <a:t>The agent who operated the baggage tractor during the incident will not be working Swoop flights and is not permitted to operate GSE pending investigation.</a:t>
            </a:r>
          </a:p>
          <a:p>
            <a:pPr marL="171450" indent="-171450">
              <a:buFont typeface="Arial"/>
              <a:buChar char="•"/>
            </a:pPr>
            <a:r>
              <a:rPr lang="en-CA" sz="1200">
                <a:ea typeface="+mn-lt"/>
                <a:cs typeface="+mn-lt"/>
              </a:rPr>
              <a:t>YLW saw  a lot of support from our corporate team and other airport leaders to support YLW during Randy's transition</a:t>
            </a:r>
            <a:endParaRPr lang="en-CA" sz="1200">
              <a:cs typeface="Arial"/>
            </a:endParaRPr>
          </a:p>
        </p:txBody>
      </p:sp>
    </p:spTree>
    <p:extLst>
      <p:ext uri="{BB962C8B-B14F-4D97-AF65-F5344CB8AC3E}">
        <p14:creationId xmlns:p14="http://schemas.microsoft.com/office/powerpoint/2010/main" val="4226272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86864" y="0"/>
            <a:ext cx="6453364" cy="1121709"/>
          </a:xfrm>
        </p:spPr>
        <p:txBody>
          <a:bodyPr lIns="91440" tIns="45720" rIns="91440" bIns="45720" anchor="t"/>
          <a:lstStyle/>
          <a:p>
            <a:r>
              <a:rPr lang="en-US" sz="2200">
                <a:ea typeface="+mn-lt"/>
                <a:cs typeface="+mn-lt"/>
              </a:rPr>
              <a:t>Safety Issue – </a:t>
            </a:r>
            <a:r>
              <a:rPr lang="en-US" sz="2000">
                <a:ea typeface="+mn-lt"/>
                <a:cs typeface="+mn-lt"/>
              </a:rPr>
              <a:t>YLW Pushback jumped forward during tow bar connection</a:t>
            </a:r>
            <a:r>
              <a:rPr lang="en-US" sz="2200">
                <a:ea typeface="+mn-lt"/>
                <a:cs typeface="+mn-lt"/>
              </a:rPr>
              <a:t>              </a:t>
            </a:r>
          </a:p>
          <a:p>
            <a:r>
              <a:rPr lang="en-US" sz="2200">
                <a:ea typeface="+mn-lt"/>
                <a:cs typeface="+mn-lt"/>
              </a:rPr>
              <a:t> 2023-0047</a:t>
            </a:r>
          </a:p>
          <a:p>
            <a:endParaRPr lang="en-US" sz="2200">
              <a:ea typeface="+mn-lt"/>
              <a:cs typeface="+mn-lt"/>
            </a:endParaRPr>
          </a:p>
          <a:p>
            <a:endParaRPr lang="en-US" sz="2200">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pic>
        <p:nvPicPr>
          <p:cNvPr id="2" name="Picture 2" descr="Graphical user interface, text, application, email&#10;&#10;Description automatically generated">
            <a:extLst>
              <a:ext uri="{FF2B5EF4-FFF2-40B4-BE49-F238E27FC236}">
                <a16:creationId xmlns:a16="http://schemas.microsoft.com/office/drawing/2014/main" id="{275F58D7-A88F-7BD9-FEC6-FCB2FC360B13}"/>
              </a:ext>
            </a:extLst>
          </p:cNvPr>
          <p:cNvPicPr>
            <a:picLocks noChangeAspect="1"/>
          </p:cNvPicPr>
          <p:nvPr/>
        </p:nvPicPr>
        <p:blipFill>
          <a:blip r:embed="rId4"/>
          <a:stretch>
            <a:fillRect/>
          </a:stretch>
        </p:blipFill>
        <p:spPr>
          <a:xfrm>
            <a:off x="-1454" y="1120370"/>
            <a:ext cx="6410324" cy="3650071"/>
          </a:xfrm>
          <a:prstGeom prst="rect">
            <a:avLst/>
          </a:prstGeom>
        </p:spPr>
      </p:pic>
      <p:sp>
        <p:nvSpPr>
          <p:cNvPr id="5" name="TextBox 4">
            <a:extLst>
              <a:ext uri="{FF2B5EF4-FFF2-40B4-BE49-F238E27FC236}">
                <a16:creationId xmlns:a16="http://schemas.microsoft.com/office/drawing/2014/main" id="{B88FAE50-F029-5A75-17F0-46BEA38AF592}"/>
              </a:ext>
            </a:extLst>
          </p:cNvPr>
          <p:cNvSpPr txBox="1"/>
          <p:nvPr/>
        </p:nvSpPr>
        <p:spPr>
          <a:xfrm>
            <a:off x="89065" y="4775572"/>
            <a:ext cx="6654188" cy="830997"/>
          </a:xfrm>
          <a:prstGeom prst="rect">
            <a:avLst/>
          </a:prstGeom>
          <a:noFill/>
        </p:spPr>
        <p:txBody>
          <a:bodyPr wrap="square" lIns="91440" tIns="45720" rIns="91440" bIns="45720" rtlCol="0" anchor="t">
            <a:spAutoFit/>
          </a:bodyPr>
          <a:lstStyle/>
          <a:p>
            <a:r>
              <a:rPr lang="en-CA" sz="1200" b="1">
                <a:latin typeface="Noto Sans"/>
                <a:ea typeface="Noto Sans"/>
                <a:cs typeface="Noto Sans"/>
              </a:rPr>
              <a:t>Contributing Factor #1: </a:t>
            </a:r>
            <a:r>
              <a:rPr lang="en-CA" sz="1200">
                <a:ea typeface="+mn-lt"/>
                <a:cs typeface="+mn-lt"/>
              </a:rPr>
              <a:t>The person conducting the task did not follow standard practices</a:t>
            </a:r>
          </a:p>
          <a:p>
            <a:endParaRPr lang="en-US" sz="1200" b="1">
              <a:latin typeface="Noto Sans"/>
              <a:ea typeface="Noto Sans"/>
              <a:cs typeface="Noto Sans"/>
            </a:endParaRPr>
          </a:p>
          <a:p>
            <a:r>
              <a:rPr lang="en-US" sz="1200" b="1">
                <a:latin typeface="Noto Sans"/>
                <a:ea typeface="Noto Sans"/>
                <a:cs typeface="Noto Sans"/>
              </a:rPr>
              <a:t>Explanation: </a:t>
            </a:r>
            <a:r>
              <a:rPr lang="en-US" sz="1200">
                <a:ea typeface="+mn-lt"/>
                <a:cs typeface="+mn-lt"/>
              </a:rPr>
              <a:t>Executive aviation agent did not follow WestJet Q400 Procedure/ Standard (WJ GOM 13.6.3.1) - Marshall in the pushback and attach to the towbar hitch.</a:t>
            </a:r>
            <a:endParaRPr lang="en-US" sz="1200">
              <a:latin typeface="Arial"/>
              <a:ea typeface="Noto Sans" panose="020B0502040504020204" pitchFamily="34" charset="0"/>
              <a:cs typeface="Arial"/>
            </a:endParaRPr>
          </a:p>
        </p:txBody>
      </p:sp>
      <p:sp>
        <p:nvSpPr>
          <p:cNvPr id="7" name="TextBox 6">
            <a:extLst>
              <a:ext uri="{FF2B5EF4-FFF2-40B4-BE49-F238E27FC236}">
                <a16:creationId xmlns:a16="http://schemas.microsoft.com/office/drawing/2014/main" id="{B845F4B0-3E25-E1ED-2DC7-CCCF5C06608A}"/>
              </a:ext>
            </a:extLst>
          </p:cNvPr>
          <p:cNvSpPr txBox="1"/>
          <p:nvPr/>
        </p:nvSpPr>
        <p:spPr>
          <a:xfrm>
            <a:off x="138544" y="5847210"/>
            <a:ext cx="5723954" cy="1015663"/>
          </a:xfrm>
          <a:prstGeom prst="rect">
            <a:avLst/>
          </a:prstGeom>
          <a:noFill/>
        </p:spPr>
        <p:txBody>
          <a:bodyPr wrap="square" lIns="91440" tIns="45720" rIns="91440" bIns="45720" rtlCol="0" anchor="t">
            <a:spAutoFit/>
          </a:bodyPr>
          <a:lstStyle/>
          <a:p>
            <a:r>
              <a:rPr lang="en-CA" sz="1200" b="1">
                <a:latin typeface="Noto Sans"/>
                <a:ea typeface="Noto Sans"/>
                <a:cs typeface="Noto Sans"/>
              </a:rPr>
              <a:t>Root Cause: </a:t>
            </a:r>
            <a:r>
              <a:rPr lang="en-CA" sz="1200">
                <a:ea typeface="+mn-lt"/>
                <a:cs typeface="+mn-lt"/>
              </a:rPr>
              <a:t>The EA Lead elected to make a connection by himself (deviating from process) instead of waiting for assistance from other team members. Communication and enforcement to EA ramp operations team member that not following  safety procedures/ standards to complete tasks is not permitted - needs improvement</a:t>
            </a:r>
            <a:endParaRPr lang="en-CA" sz="1200">
              <a:latin typeface="Arial"/>
              <a:ea typeface="Noto Sans" panose="020B0502040504020204" pitchFamily="34" charset="0"/>
              <a:cs typeface="Arial"/>
            </a:endParaRPr>
          </a:p>
        </p:txBody>
      </p:sp>
      <p:sp>
        <p:nvSpPr>
          <p:cNvPr id="10" name="TextBox 9">
            <a:extLst>
              <a:ext uri="{FF2B5EF4-FFF2-40B4-BE49-F238E27FC236}">
                <a16:creationId xmlns:a16="http://schemas.microsoft.com/office/drawing/2014/main" id="{EC65881A-C3A7-C336-E24D-2D6E9C068FD2}"/>
              </a:ext>
            </a:extLst>
          </p:cNvPr>
          <p:cNvSpPr txBox="1"/>
          <p:nvPr/>
        </p:nvSpPr>
        <p:spPr>
          <a:xfrm>
            <a:off x="6357257" y="706582"/>
            <a:ext cx="583078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1200" b="1">
                <a:latin typeface="Noto Sans"/>
                <a:cs typeface="Segoe UI"/>
              </a:rPr>
              <a:t>Short Term / Long Term Actions</a:t>
            </a:r>
            <a:r>
              <a:rPr lang="en-US" sz="1200">
                <a:latin typeface="Noto Sans"/>
                <a:cs typeface="Segoe UI"/>
              </a:rPr>
              <a:t>​</a:t>
            </a:r>
          </a:p>
          <a:p>
            <a:r>
              <a:rPr lang="en-CA" sz="1200">
                <a:latin typeface="Noto Sans"/>
                <a:cs typeface="Segoe UI"/>
              </a:rPr>
              <a:t>​</a:t>
            </a:r>
            <a:endParaRPr lang="en-CA" sz="1200">
              <a:latin typeface="Noto Sans"/>
              <a:ea typeface="Noto Sans"/>
              <a:cs typeface="Segoe UI"/>
            </a:endParaRPr>
          </a:p>
          <a:p>
            <a:pPr marL="171450" indent="-171450">
              <a:buFont typeface="Arial"/>
              <a:buChar char="•"/>
            </a:pPr>
            <a:r>
              <a:rPr lang="en-CA" sz="1200">
                <a:cs typeface="Arial"/>
              </a:rPr>
              <a:t>All short-term corrective actions implemented form Safety File 2023-0045</a:t>
            </a:r>
          </a:p>
          <a:p>
            <a:pPr marL="171450" indent="-171450">
              <a:buFont typeface="Arial"/>
              <a:buChar char="•"/>
            </a:pPr>
            <a:r>
              <a:rPr lang="en-CA" sz="1200">
                <a:cs typeface="Arial"/>
              </a:rPr>
              <a:t>All long-term corrective actions implemented form Safety File 2023-0045</a:t>
            </a:r>
          </a:p>
          <a:p>
            <a:pPr marL="171450" indent="-171450">
              <a:buFont typeface="Arial"/>
              <a:buChar char="•"/>
            </a:pPr>
            <a:r>
              <a:rPr lang="en-CA" sz="1200">
                <a:ea typeface="+mn-lt"/>
                <a:cs typeface="+mn-lt"/>
              </a:rPr>
              <a:t>EA Agent involved received new pushback certification via the trainer</a:t>
            </a:r>
          </a:p>
          <a:p>
            <a:pPr marL="171450" indent="-171450">
              <a:buFont typeface="Arial"/>
              <a:buChar char="•"/>
            </a:pPr>
            <a:r>
              <a:rPr lang="en-CA" sz="1200">
                <a:cs typeface="Arial"/>
              </a:rPr>
              <a:t>EA Agent involved will receive 4 pushback audits to validate effectiveness of re-certification.</a:t>
            </a:r>
          </a:p>
        </p:txBody>
      </p:sp>
    </p:spTree>
    <p:extLst>
      <p:ext uri="{BB962C8B-B14F-4D97-AF65-F5344CB8AC3E}">
        <p14:creationId xmlns:p14="http://schemas.microsoft.com/office/powerpoint/2010/main" val="223937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D95349DE-37C1-7C54-61C6-13B4C339DC83}"/>
              </a:ext>
            </a:extLst>
          </p:cNvPr>
          <p:cNvSpPr>
            <a:spLocks noGrp="1"/>
          </p:cNvSpPr>
          <p:nvPr>
            <p:ph type="body" sz="quarter" idx="10"/>
          </p:nvPr>
        </p:nvSpPr>
        <p:spPr>
          <a:xfrm>
            <a:off x="729889" y="279601"/>
            <a:ext cx="5820696" cy="673510"/>
          </a:xfrm>
        </p:spPr>
        <p:txBody>
          <a:bodyPr lIns="91440" tIns="45720" rIns="91440" bIns="45720" anchor="t"/>
          <a:lstStyle/>
          <a:p>
            <a:pPr algn="ctr"/>
            <a:r>
              <a:rPr lang="en-CA" sz="2800">
                <a:latin typeface="Calibri"/>
                <a:cs typeface="Calibri"/>
              </a:rPr>
              <a:t>   </a:t>
            </a:r>
            <a:r>
              <a:rPr lang="en-CA" sz="2800">
                <a:latin typeface="Calibri"/>
                <a:ea typeface="Noto Sans"/>
                <a:cs typeface="Calibri"/>
              </a:rPr>
              <a:t>  </a:t>
            </a:r>
            <a:r>
              <a:rPr lang="en-CA" sz="2200">
                <a:latin typeface="Noto Sans"/>
                <a:ea typeface="Noto Sans"/>
                <a:cs typeface="Noto Sans"/>
              </a:rPr>
              <a:t> </a:t>
            </a:r>
            <a:endParaRPr lang="en-CA" sz="2200">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06DE093C-2DA7-C6D6-BD0A-2C1BF210CEE8}"/>
              </a:ext>
            </a:extLst>
          </p:cNvPr>
          <p:cNvSpPr txBox="1"/>
          <p:nvPr/>
        </p:nvSpPr>
        <p:spPr>
          <a:xfrm>
            <a:off x="0" y="4019901"/>
            <a:ext cx="12192000" cy="923330"/>
          </a:xfrm>
          <a:prstGeom prst="rect">
            <a:avLst/>
          </a:prstGeom>
          <a:noFill/>
        </p:spPr>
        <p:txBody>
          <a:bodyPr wrap="square" lIns="91440" tIns="45720" rIns="91440" bIns="45720" rtlCol="0" anchor="t">
            <a:spAutoFit/>
          </a:bodyPr>
          <a:lstStyle/>
          <a:p>
            <a:pPr algn="ctr"/>
            <a:r>
              <a:rPr lang="en-CA" altLang="en-US" sz="3600">
                <a:solidFill>
                  <a:schemeClr val="bg1"/>
                </a:solidFill>
                <a:latin typeface="Calibri"/>
                <a:ea typeface="MS PGothic"/>
                <a:cs typeface="Calibri"/>
              </a:rPr>
              <a:t>Safety Performance Questions?</a:t>
            </a:r>
          </a:p>
          <a:p>
            <a:endParaRPr lang="en-CA">
              <a:solidFill>
                <a:srgbClr val="000000"/>
              </a:solidFill>
              <a:latin typeface="Arial" panose="020B0604020202020204"/>
              <a:ea typeface="MS PGothic"/>
              <a:cs typeface="Arial" panose="020B0604020202020204"/>
            </a:endParaRPr>
          </a:p>
        </p:txBody>
      </p:sp>
      <p:sp>
        <p:nvSpPr>
          <p:cNvPr id="7" name="TextBox 6">
            <a:extLst>
              <a:ext uri="{FF2B5EF4-FFF2-40B4-BE49-F238E27FC236}">
                <a16:creationId xmlns:a16="http://schemas.microsoft.com/office/drawing/2014/main" id="{5FCD8B57-0971-906D-FBB4-A4CED91D281B}"/>
              </a:ext>
            </a:extLst>
          </p:cNvPr>
          <p:cNvSpPr txBox="1"/>
          <p:nvPr/>
        </p:nvSpPr>
        <p:spPr>
          <a:xfrm>
            <a:off x="434051" y="651075"/>
            <a:ext cx="180974"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351B729F-0190-995E-DD06-F47ADC5F826C}"/>
              </a:ext>
            </a:extLst>
          </p:cNvPr>
          <p:cNvSpPr txBox="1"/>
          <p:nvPr/>
        </p:nvSpPr>
        <p:spPr>
          <a:xfrm>
            <a:off x="43405" y="313479"/>
            <a:ext cx="69158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FFFFFF"/>
                </a:solidFill>
                <a:latin typeface="Noto Sans  "/>
                <a:ea typeface="Calibri"/>
                <a:cs typeface="Calibri"/>
              </a:rPr>
              <a:t>Airports Safety and </a:t>
            </a:r>
            <a:r>
              <a:rPr lang="en-US" sz="2400" b="1">
                <a:solidFill>
                  <a:srgbClr val="FFFFFF"/>
                </a:solidFill>
                <a:latin typeface="Noto Sans  "/>
                <a:ea typeface="Calibri"/>
                <a:cs typeface="Calibri"/>
              </a:rPr>
              <a:t>Quality</a:t>
            </a:r>
            <a:r>
              <a:rPr lang="en-US" sz="2200" b="1">
                <a:solidFill>
                  <a:srgbClr val="FFFFFF"/>
                </a:solidFill>
                <a:latin typeface="Noto Sans  "/>
                <a:ea typeface="Calibri"/>
                <a:cs typeface="Calibri"/>
              </a:rPr>
              <a:t> Review Board</a:t>
            </a:r>
            <a:r>
              <a:rPr lang="en-US" sz="2000" b="1">
                <a:solidFill>
                  <a:srgbClr val="FFFFFF"/>
                </a:solidFill>
                <a:latin typeface="Noto Sans  "/>
                <a:ea typeface="Calibri"/>
                <a:cs typeface="Calibri"/>
              </a:rPr>
              <a:t> </a:t>
            </a:r>
            <a:endParaRPr lang="en-US" sz="2000">
              <a:latin typeface="Noto Sans  "/>
            </a:endParaRPr>
          </a:p>
        </p:txBody>
      </p:sp>
    </p:spTree>
    <p:extLst>
      <p:ext uri="{BB962C8B-B14F-4D97-AF65-F5344CB8AC3E}">
        <p14:creationId xmlns:p14="http://schemas.microsoft.com/office/powerpoint/2010/main" val="1940907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BTW QC </a:t>
            </a:r>
            <a:r>
              <a:rPr lang="en-US" sz="2400">
                <a:latin typeface="Noto Sans  "/>
                <a:cs typeface="Arial"/>
              </a:rPr>
              <a:t>Audit</a:t>
            </a:r>
            <a:r>
              <a:rPr lang="en-US" sz="2200">
                <a:latin typeface="Noto Sans  "/>
                <a:cs typeface="Arial"/>
              </a:rPr>
              <a:t> Activities</a:t>
            </a: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7" name="Rectangle 6">
            <a:extLst>
              <a:ext uri="{FF2B5EF4-FFF2-40B4-BE49-F238E27FC236}">
                <a16:creationId xmlns:a16="http://schemas.microsoft.com/office/drawing/2014/main" id="{908CFE4F-8EE8-3C5C-58B9-27542C6780E4}"/>
              </a:ext>
            </a:extLst>
          </p:cNvPr>
          <p:cNvSpPr/>
          <p:nvPr/>
        </p:nvSpPr>
        <p:spPr>
          <a:xfrm>
            <a:off x="6766892" y="253610"/>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Major Findings</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12" name="Rectangle 11">
            <a:extLst>
              <a:ext uri="{FF2B5EF4-FFF2-40B4-BE49-F238E27FC236}">
                <a16:creationId xmlns:a16="http://schemas.microsoft.com/office/drawing/2014/main" id="{96F5E2C0-47C4-AC06-F54B-28F87C8C3766}"/>
              </a:ext>
            </a:extLst>
          </p:cNvPr>
          <p:cNvSpPr/>
          <p:nvPr/>
        </p:nvSpPr>
        <p:spPr>
          <a:xfrm>
            <a:off x="6713104" y="1399463"/>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Trends YTD</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9" name="TextBox 8">
            <a:extLst>
              <a:ext uri="{FF2B5EF4-FFF2-40B4-BE49-F238E27FC236}">
                <a16:creationId xmlns:a16="http://schemas.microsoft.com/office/drawing/2014/main" id="{76409477-94E5-DDF4-444A-466697A08613}"/>
              </a:ext>
            </a:extLst>
          </p:cNvPr>
          <p:cNvSpPr txBox="1"/>
          <p:nvPr/>
        </p:nvSpPr>
        <p:spPr>
          <a:xfrm>
            <a:off x="250371" y="2188029"/>
            <a:ext cx="4074228" cy="307777"/>
          </a:xfrm>
          <a:prstGeom prst="rect">
            <a:avLst/>
          </a:prstGeom>
          <a:noFill/>
        </p:spPr>
        <p:txBody>
          <a:bodyPr wrap="square" lIns="91440" tIns="45720" rIns="91440" bIns="45720" rtlCol="0" anchor="t">
            <a:spAutoFit/>
          </a:bodyPr>
          <a:lstStyle/>
          <a:p>
            <a:endParaRPr lang="en-CA" sz="1400">
              <a:solidFill>
                <a:srgbClr val="002060"/>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7" name="Picture 16">
            <a:extLst>
              <a:ext uri="{FF2B5EF4-FFF2-40B4-BE49-F238E27FC236}">
                <a16:creationId xmlns:a16="http://schemas.microsoft.com/office/drawing/2014/main" id="{4A8EDAEF-6B17-9251-8FEB-8129DC319F3B}"/>
              </a:ext>
            </a:extLst>
          </p:cNvPr>
          <p:cNvPicPr>
            <a:picLocks noChangeAspect="1"/>
          </p:cNvPicPr>
          <p:nvPr/>
        </p:nvPicPr>
        <p:blipFill>
          <a:blip r:embed="rId4"/>
          <a:stretch>
            <a:fillRect/>
          </a:stretch>
        </p:blipFill>
        <p:spPr>
          <a:xfrm>
            <a:off x="137299" y="4632654"/>
            <a:ext cx="226143" cy="1108102"/>
          </a:xfrm>
          <a:prstGeom prst="rect">
            <a:avLst/>
          </a:prstGeom>
        </p:spPr>
      </p:pic>
      <p:sp>
        <p:nvSpPr>
          <p:cNvPr id="18" name="TextBox 17">
            <a:extLst>
              <a:ext uri="{FF2B5EF4-FFF2-40B4-BE49-F238E27FC236}">
                <a16:creationId xmlns:a16="http://schemas.microsoft.com/office/drawing/2014/main" id="{F2071861-B5CE-07B1-0477-B0DFB2D41C8A}"/>
              </a:ext>
            </a:extLst>
          </p:cNvPr>
          <p:cNvSpPr txBox="1"/>
          <p:nvPr/>
        </p:nvSpPr>
        <p:spPr>
          <a:xfrm>
            <a:off x="6766892" y="592164"/>
            <a:ext cx="4233374" cy="369332"/>
          </a:xfrm>
          <a:prstGeom prst="rect">
            <a:avLst/>
          </a:prstGeom>
          <a:noFill/>
        </p:spPr>
        <p:txBody>
          <a:bodyPr wrap="square" rtlCol="0">
            <a:spAutoFit/>
          </a:bodyPr>
          <a:lstStyle/>
          <a:p>
            <a:r>
              <a:rPr lang="en-CA"/>
              <a:t>- No major findings</a:t>
            </a:r>
          </a:p>
        </p:txBody>
      </p:sp>
      <p:pic>
        <p:nvPicPr>
          <p:cNvPr id="3" name="Picture 2">
            <a:extLst>
              <a:ext uri="{FF2B5EF4-FFF2-40B4-BE49-F238E27FC236}">
                <a16:creationId xmlns:a16="http://schemas.microsoft.com/office/drawing/2014/main" id="{B03EDAB5-7A00-AFC9-1394-70B6FAD9C965}"/>
              </a:ext>
            </a:extLst>
          </p:cNvPr>
          <p:cNvPicPr>
            <a:picLocks noChangeAspect="1"/>
          </p:cNvPicPr>
          <p:nvPr/>
        </p:nvPicPr>
        <p:blipFill>
          <a:blip r:embed="rId5"/>
          <a:stretch>
            <a:fillRect/>
          </a:stretch>
        </p:blipFill>
        <p:spPr>
          <a:xfrm>
            <a:off x="789230" y="1389804"/>
            <a:ext cx="3842872" cy="2932718"/>
          </a:xfrm>
          <a:prstGeom prst="rect">
            <a:avLst/>
          </a:prstGeom>
        </p:spPr>
      </p:pic>
      <p:pic>
        <p:nvPicPr>
          <p:cNvPr id="13" name="Picture 12">
            <a:extLst>
              <a:ext uri="{FF2B5EF4-FFF2-40B4-BE49-F238E27FC236}">
                <a16:creationId xmlns:a16="http://schemas.microsoft.com/office/drawing/2014/main" id="{BFA9C753-DDDB-5DF1-AADC-32BCC5C3A364}"/>
              </a:ext>
            </a:extLst>
          </p:cNvPr>
          <p:cNvPicPr>
            <a:picLocks noChangeAspect="1"/>
          </p:cNvPicPr>
          <p:nvPr/>
        </p:nvPicPr>
        <p:blipFill>
          <a:blip r:embed="rId6"/>
          <a:stretch>
            <a:fillRect/>
          </a:stretch>
        </p:blipFill>
        <p:spPr>
          <a:xfrm>
            <a:off x="6096000" y="1861837"/>
            <a:ext cx="6096000" cy="1076325"/>
          </a:xfrm>
          <a:prstGeom prst="rect">
            <a:avLst/>
          </a:prstGeom>
        </p:spPr>
      </p:pic>
      <p:pic>
        <p:nvPicPr>
          <p:cNvPr id="16" name="Picture 15">
            <a:extLst>
              <a:ext uri="{FF2B5EF4-FFF2-40B4-BE49-F238E27FC236}">
                <a16:creationId xmlns:a16="http://schemas.microsoft.com/office/drawing/2014/main" id="{D7D1AE47-8357-2243-8B77-ADE6F40E4516}"/>
              </a:ext>
            </a:extLst>
          </p:cNvPr>
          <p:cNvPicPr>
            <a:picLocks noChangeAspect="1"/>
          </p:cNvPicPr>
          <p:nvPr/>
        </p:nvPicPr>
        <p:blipFill>
          <a:blip r:embed="rId7"/>
          <a:stretch>
            <a:fillRect/>
          </a:stretch>
        </p:blipFill>
        <p:spPr>
          <a:xfrm>
            <a:off x="390133" y="4411019"/>
            <a:ext cx="8858250" cy="1419225"/>
          </a:xfrm>
          <a:prstGeom prst="rect">
            <a:avLst/>
          </a:prstGeom>
        </p:spPr>
      </p:pic>
    </p:spTree>
    <p:extLst>
      <p:ext uri="{BB962C8B-B14F-4D97-AF65-F5344CB8AC3E}">
        <p14:creationId xmlns:p14="http://schemas.microsoft.com/office/powerpoint/2010/main" val="852851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endParaRPr lang="en-US" sz="2200">
              <a:latin typeface="Noto Sans  "/>
              <a:cs typeface="Arial"/>
            </a:endParaRPr>
          </a:p>
          <a:p>
            <a:r>
              <a:rPr lang="en-US" sz="2200">
                <a:latin typeface="Noto Sans  "/>
                <a:cs typeface="Arial"/>
              </a:rPr>
              <a:t>Station QA Audit Activities</a:t>
            </a:r>
            <a:endParaRPr lang="en-US"/>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6" name="Rectangle 5">
            <a:extLst>
              <a:ext uri="{FF2B5EF4-FFF2-40B4-BE49-F238E27FC236}">
                <a16:creationId xmlns:a16="http://schemas.microsoft.com/office/drawing/2014/main" id="{0755D79C-3CF4-791A-6159-4D0737F96695}"/>
              </a:ext>
            </a:extLst>
          </p:cNvPr>
          <p:cNvSpPr/>
          <p:nvPr/>
        </p:nvSpPr>
        <p:spPr>
          <a:xfrm>
            <a:off x="148145" y="1374199"/>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Station QA  Audit Results</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7" name="Rectangle 6">
            <a:extLst>
              <a:ext uri="{FF2B5EF4-FFF2-40B4-BE49-F238E27FC236}">
                <a16:creationId xmlns:a16="http://schemas.microsoft.com/office/drawing/2014/main" id="{908CFE4F-8EE8-3C5C-58B9-27542C6780E4}"/>
              </a:ext>
            </a:extLst>
          </p:cNvPr>
          <p:cNvSpPr/>
          <p:nvPr/>
        </p:nvSpPr>
        <p:spPr>
          <a:xfrm>
            <a:off x="7797833" y="1374199"/>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Major Findings</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12" name="Rectangle 11">
            <a:extLst>
              <a:ext uri="{FF2B5EF4-FFF2-40B4-BE49-F238E27FC236}">
                <a16:creationId xmlns:a16="http://schemas.microsoft.com/office/drawing/2014/main" id="{96F5E2C0-47C4-AC06-F54B-28F87C8C3766}"/>
              </a:ext>
            </a:extLst>
          </p:cNvPr>
          <p:cNvSpPr/>
          <p:nvPr/>
        </p:nvSpPr>
        <p:spPr>
          <a:xfrm>
            <a:off x="7797833" y="3452381"/>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Trends </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sp>
        <p:nvSpPr>
          <p:cNvPr id="13" name="Rectangle 12">
            <a:extLst>
              <a:ext uri="{FF2B5EF4-FFF2-40B4-BE49-F238E27FC236}">
                <a16:creationId xmlns:a16="http://schemas.microsoft.com/office/drawing/2014/main" id="{FDC2C21D-98D9-5742-1677-0C6E9B682FA9}"/>
              </a:ext>
            </a:extLst>
          </p:cNvPr>
          <p:cNvSpPr/>
          <p:nvPr/>
        </p:nvSpPr>
        <p:spPr>
          <a:xfrm>
            <a:off x="148144" y="3452381"/>
            <a:ext cx="4287162" cy="338554"/>
          </a:xfrm>
          <a:prstGeom prst="rect">
            <a:avLst/>
          </a:prstGeom>
          <a:solidFill>
            <a:srgbClr val="CC0000"/>
          </a:solidFill>
        </p:spPr>
        <p:txBody>
          <a:bodyPr wrap="square" lIns="91440" tIns="45720" rIns="91440" bIns="45720" anchor="ctr">
            <a:spAutoFit/>
          </a:bodyPr>
          <a:lstStyle/>
          <a:p>
            <a:pPr algn="ctr" defTabSz="914355">
              <a:defRPr/>
            </a:pPr>
            <a:r>
              <a:rPr lang="en-US" sz="1600" b="1">
                <a:solidFill>
                  <a:schemeClr val="bg1"/>
                </a:solidFill>
                <a:latin typeface="Noto Sans  "/>
                <a:ea typeface="Noto Sans"/>
                <a:cs typeface="Noto Sans"/>
              </a:rPr>
              <a:t> Scheduled Audits</a:t>
            </a:r>
            <a:endParaRPr lang="en-US" sz="1600" b="1" i="0" u="none" strike="noStrike" kern="1200" cap="none" spc="0" normalizeH="0" baseline="0" noProof="0">
              <a:ln>
                <a:noFill/>
              </a:ln>
              <a:solidFill>
                <a:schemeClr val="bg1"/>
              </a:solidFill>
              <a:effectLst/>
              <a:uLnTx/>
              <a:uFillTx/>
              <a:latin typeface="Noto Sans  "/>
              <a:ea typeface="Noto Sans"/>
              <a:cs typeface="Noto Sans"/>
            </a:endParaRPr>
          </a:p>
        </p:txBody>
      </p:sp>
      <p:graphicFrame>
        <p:nvGraphicFramePr>
          <p:cNvPr id="17" name="Table 16">
            <a:extLst>
              <a:ext uri="{FF2B5EF4-FFF2-40B4-BE49-F238E27FC236}">
                <a16:creationId xmlns:a16="http://schemas.microsoft.com/office/drawing/2014/main" id="{6C91339D-515F-6DC9-9FF4-9BFAC39743AA}"/>
              </a:ext>
            </a:extLst>
          </p:cNvPr>
          <p:cNvGraphicFramePr>
            <a:graphicFrameLocks noGrp="1"/>
          </p:cNvGraphicFramePr>
          <p:nvPr>
            <p:extLst>
              <p:ext uri="{D42A27DB-BD31-4B8C-83A1-F6EECF244321}">
                <p14:modId xmlns:p14="http://schemas.microsoft.com/office/powerpoint/2010/main" val="1527311810"/>
              </p:ext>
            </p:extLst>
          </p:nvPr>
        </p:nvGraphicFramePr>
        <p:xfrm>
          <a:off x="148439" y="1870363"/>
          <a:ext cx="7564858" cy="853440"/>
        </p:xfrm>
        <a:graphic>
          <a:graphicData uri="http://schemas.openxmlformats.org/drawingml/2006/table">
            <a:tbl>
              <a:tblPr firstRow="1" bandRow="1">
                <a:tableStyleId>{5C22544A-7EE6-4342-B048-85BDC9FD1C3A}</a:tableStyleId>
              </a:tblPr>
              <a:tblGrid>
                <a:gridCol w="593766">
                  <a:extLst>
                    <a:ext uri="{9D8B030D-6E8A-4147-A177-3AD203B41FA5}">
                      <a16:colId xmlns:a16="http://schemas.microsoft.com/office/drawing/2014/main" val="2682082641"/>
                    </a:ext>
                  </a:extLst>
                </a:gridCol>
                <a:gridCol w="722149">
                  <a:extLst>
                    <a:ext uri="{9D8B030D-6E8A-4147-A177-3AD203B41FA5}">
                      <a16:colId xmlns:a16="http://schemas.microsoft.com/office/drawing/2014/main" val="2146054619"/>
                    </a:ext>
                  </a:extLst>
                </a:gridCol>
                <a:gridCol w="1224642">
                  <a:extLst>
                    <a:ext uri="{9D8B030D-6E8A-4147-A177-3AD203B41FA5}">
                      <a16:colId xmlns:a16="http://schemas.microsoft.com/office/drawing/2014/main" val="3749426306"/>
                    </a:ext>
                  </a:extLst>
                </a:gridCol>
                <a:gridCol w="939415">
                  <a:extLst>
                    <a:ext uri="{9D8B030D-6E8A-4147-A177-3AD203B41FA5}">
                      <a16:colId xmlns:a16="http://schemas.microsoft.com/office/drawing/2014/main" val="2317271369"/>
                    </a:ext>
                  </a:extLst>
                </a:gridCol>
                <a:gridCol w="1140797">
                  <a:extLst>
                    <a:ext uri="{9D8B030D-6E8A-4147-A177-3AD203B41FA5}">
                      <a16:colId xmlns:a16="http://schemas.microsoft.com/office/drawing/2014/main" val="1622376068"/>
                    </a:ext>
                  </a:extLst>
                </a:gridCol>
                <a:gridCol w="766947">
                  <a:extLst>
                    <a:ext uri="{9D8B030D-6E8A-4147-A177-3AD203B41FA5}">
                      <a16:colId xmlns:a16="http://schemas.microsoft.com/office/drawing/2014/main" val="1604775349"/>
                    </a:ext>
                  </a:extLst>
                </a:gridCol>
                <a:gridCol w="816428">
                  <a:extLst>
                    <a:ext uri="{9D8B030D-6E8A-4147-A177-3AD203B41FA5}">
                      <a16:colId xmlns:a16="http://schemas.microsoft.com/office/drawing/2014/main" val="3150843650"/>
                    </a:ext>
                  </a:extLst>
                </a:gridCol>
                <a:gridCol w="1360714">
                  <a:extLst>
                    <a:ext uri="{9D8B030D-6E8A-4147-A177-3AD203B41FA5}">
                      <a16:colId xmlns:a16="http://schemas.microsoft.com/office/drawing/2014/main" val="2342229660"/>
                    </a:ext>
                  </a:extLst>
                </a:gridCol>
              </a:tblGrid>
              <a:tr h="403085">
                <a:tc>
                  <a:txBody>
                    <a:bodyPr/>
                    <a:lstStyle/>
                    <a:p>
                      <a:pPr algn="ctr"/>
                      <a:r>
                        <a:rPr lang="en-US" sz="1400">
                          <a:effectLst/>
                          <a:latin typeface="Noto Sans  "/>
                        </a:rPr>
                        <a:t>Date </a:t>
                      </a:r>
                    </a:p>
                  </a:txBody>
                  <a:tcPr marL="0" marR="0" marT="0" marB="0" anchor="ctr">
                    <a:solidFill>
                      <a:schemeClr val="tx2"/>
                    </a:solidFill>
                  </a:tcPr>
                </a:tc>
                <a:tc>
                  <a:txBody>
                    <a:bodyPr/>
                    <a:lstStyle/>
                    <a:p>
                      <a:pPr algn="ctr"/>
                      <a:r>
                        <a:rPr lang="en-US" sz="1400">
                          <a:effectLst/>
                          <a:latin typeface="Noto Sans  "/>
                        </a:rPr>
                        <a:t>Station</a:t>
                      </a:r>
                    </a:p>
                  </a:txBody>
                  <a:tcPr marL="0" marR="0" marT="0" marB="0" anchor="ctr">
                    <a:solidFill>
                      <a:schemeClr val="tx2"/>
                    </a:solidFill>
                  </a:tcPr>
                </a:tc>
                <a:tc>
                  <a:txBody>
                    <a:bodyPr/>
                    <a:lstStyle/>
                    <a:p>
                      <a:pPr algn="ctr"/>
                      <a:r>
                        <a:rPr lang="en-US" sz="1400">
                          <a:effectLst/>
                          <a:latin typeface="Noto Sans  "/>
                        </a:rPr>
                        <a:t>Internal/ Airline</a:t>
                      </a:r>
                    </a:p>
                  </a:txBody>
                  <a:tcPr marL="0" marR="0" marT="0" marB="0" anchor="ctr">
                    <a:solidFill>
                      <a:schemeClr val="tx2"/>
                    </a:solidFill>
                  </a:tcPr>
                </a:tc>
                <a:tc>
                  <a:txBody>
                    <a:bodyPr/>
                    <a:lstStyle/>
                    <a:p>
                      <a:pPr lvl="0" algn="ctr">
                        <a:buNone/>
                      </a:pPr>
                      <a:r>
                        <a:rPr lang="en-US" sz="1400">
                          <a:effectLst/>
                          <a:latin typeface="Noto Sans  "/>
                        </a:rPr>
                        <a:t>Findings</a:t>
                      </a:r>
                    </a:p>
                  </a:txBody>
                  <a:tcPr marL="0" marR="0" marT="0" marB="0" anchor="ctr">
                    <a:solidFill>
                      <a:schemeClr val="tx2"/>
                    </a:solidFill>
                  </a:tcPr>
                </a:tc>
                <a:tc>
                  <a:txBody>
                    <a:bodyPr/>
                    <a:lstStyle/>
                    <a:p>
                      <a:pPr algn="ctr"/>
                      <a:r>
                        <a:rPr lang="en-US" sz="1400">
                          <a:effectLst/>
                          <a:latin typeface="Noto Sans  "/>
                        </a:rPr>
                        <a:t>Major Findings</a:t>
                      </a:r>
                    </a:p>
                  </a:txBody>
                  <a:tcPr marL="0" marR="0" marT="0" marB="0" anchor="ctr">
                    <a:solidFill>
                      <a:schemeClr val="tx2"/>
                    </a:solidFill>
                  </a:tcPr>
                </a:tc>
                <a:tc>
                  <a:txBody>
                    <a:bodyPr/>
                    <a:lstStyle/>
                    <a:p>
                      <a:pPr algn="ctr"/>
                      <a:r>
                        <a:rPr lang="en-US" sz="1400">
                          <a:effectLst/>
                          <a:latin typeface="Noto Sans  "/>
                        </a:rPr>
                        <a:t>Findings-BTW</a:t>
                      </a:r>
                    </a:p>
                  </a:txBody>
                  <a:tcPr marL="0" marR="0" marT="0" marB="0" anchor="ctr">
                    <a:solidFill>
                      <a:schemeClr val="tx2"/>
                    </a:solidFill>
                  </a:tcPr>
                </a:tc>
                <a:tc>
                  <a:txBody>
                    <a:bodyPr/>
                    <a:lstStyle/>
                    <a:p>
                      <a:pPr lvl="0" algn="ctr">
                        <a:buNone/>
                      </a:pPr>
                      <a:r>
                        <a:rPr lang="en-US" sz="1400">
                          <a:effectLst/>
                          <a:latin typeface="Noto Sans  "/>
                        </a:rPr>
                        <a:t>Findings- ATW</a:t>
                      </a:r>
                    </a:p>
                  </a:txBody>
                  <a:tcPr marL="0" marR="0" marT="0" marB="0" anchor="ctr">
                    <a:solidFill>
                      <a:schemeClr val="tx2"/>
                    </a:solidFill>
                  </a:tcPr>
                </a:tc>
                <a:tc>
                  <a:txBody>
                    <a:bodyPr/>
                    <a:lstStyle/>
                    <a:p>
                      <a:pPr algn="ctr"/>
                      <a:r>
                        <a:rPr lang="en-US" sz="1400">
                          <a:effectLst/>
                          <a:latin typeface="Noto Sans  "/>
                        </a:rPr>
                        <a:t>Observations</a:t>
                      </a:r>
                    </a:p>
                  </a:txBody>
                  <a:tcPr marL="0" marR="0" marT="0" marB="0" anchor="ctr">
                    <a:solidFill>
                      <a:schemeClr val="tx2"/>
                    </a:solidFill>
                  </a:tcPr>
                </a:tc>
                <a:extLst>
                  <a:ext uri="{0D108BD9-81ED-4DB2-BD59-A6C34878D82A}">
                    <a16:rowId xmlns:a16="http://schemas.microsoft.com/office/drawing/2014/main" val="3128499397"/>
                  </a:ext>
                </a:extLst>
              </a:tr>
              <a:tr h="182880">
                <a:tc>
                  <a:txBody>
                    <a:bodyPr/>
                    <a:lstStyle/>
                    <a:p>
                      <a:pPr lvl="0" algn="ctr">
                        <a:buNone/>
                      </a:pPr>
                      <a:endParaRPr lang="en-US" sz="1400">
                        <a:solidFill>
                          <a:srgbClr val="002060"/>
                        </a:solidFill>
                        <a:effectLst/>
                        <a:latin typeface="Noto Sans  "/>
                      </a:endParaRPr>
                    </a:p>
                  </a:txBody>
                  <a:tcPr marL="0" marR="0" marT="0" marB="0" anchor="ctr"/>
                </a:tc>
                <a:tc>
                  <a:txBody>
                    <a:bodyPr/>
                    <a:lstStyle/>
                    <a:p>
                      <a:pPr lvl="0" algn="ctr">
                        <a:buNone/>
                      </a:pPr>
                      <a:endParaRPr lang="en-US" sz="1400">
                        <a:solidFill>
                          <a:srgbClr val="002060"/>
                        </a:solidFill>
                        <a:latin typeface="Noto Sans  "/>
                      </a:endParaRPr>
                    </a:p>
                  </a:txBody>
                  <a:tcPr marL="0" marR="0" marT="0" marB="0" anchor="ctr"/>
                </a:tc>
                <a:tc>
                  <a:txBody>
                    <a:bodyPr/>
                    <a:lstStyle/>
                    <a:p>
                      <a:pPr lvl="0" algn="ctr">
                        <a:buNone/>
                      </a:pPr>
                      <a:endParaRPr lang="en-US" sz="1400">
                        <a:solidFill>
                          <a:srgbClr val="002060"/>
                        </a:solidFill>
                        <a:latin typeface="Noto Sans  "/>
                      </a:endParaRPr>
                    </a:p>
                  </a:txBody>
                  <a:tcPr marL="0" marR="0" marT="0" marB="0" anchor="ctr"/>
                </a:tc>
                <a:tc>
                  <a:txBody>
                    <a:bodyPr/>
                    <a:lstStyle/>
                    <a:p>
                      <a:pPr lvl="0" algn="ctr">
                        <a:buNone/>
                      </a:pPr>
                      <a:endParaRPr lang="en-US" sz="1400">
                        <a:solidFill>
                          <a:srgbClr val="002060"/>
                        </a:solidFill>
                        <a:latin typeface="Noto Sans  "/>
                      </a:endParaRPr>
                    </a:p>
                  </a:txBody>
                  <a:tcPr marL="0" marR="0" marT="0" marB="0" anchor="ctr"/>
                </a:tc>
                <a:tc>
                  <a:txBody>
                    <a:bodyPr/>
                    <a:lstStyle/>
                    <a:p>
                      <a:pPr lvl="0" algn="ctr">
                        <a:buNone/>
                      </a:pPr>
                      <a:endParaRPr lang="en-US" sz="1400">
                        <a:solidFill>
                          <a:srgbClr val="002060"/>
                        </a:solidFill>
                        <a:latin typeface="Noto Sans  "/>
                      </a:endParaRPr>
                    </a:p>
                  </a:txBody>
                  <a:tcPr marL="0" marR="0" marT="0" marB="0" anchor="ctr"/>
                </a:tc>
                <a:tc>
                  <a:txBody>
                    <a:bodyPr/>
                    <a:lstStyle/>
                    <a:p>
                      <a:pPr lvl="0" algn="ctr">
                        <a:buNone/>
                      </a:pPr>
                      <a:endParaRPr lang="en-US" sz="1400">
                        <a:solidFill>
                          <a:srgbClr val="002060"/>
                        </a:solidFill>
                        <a:latin typeface="Noto Sans  "/>
                      </a:endParaRPr>
                    </a:p>
                  </a:txBody>
                  <a:tcPr marL="0" marR="0" marT="0" marB="0" anchor="ctr"/>
                </a:tc>
                <a:tc>
                  <a:txBody>
                    <a:bodyPr/>
                    <a:lstStyle/>
                    <a:p>
                      <a:pPr lvl="0" algn="ctr">
                        <a:buNone/>
                      </a:pPr>
                      <a:endParaRPr lang="en-US" sz="1400">
                        <a:solidFill>
                          <a:srgbClr val="002060"/>
                        </a:solidFill>
                        <a:latin typeface="Noto Sans  "/>
                      </a:endParaRPr>
                    </a:p>
                  </a:txBody>
                  <a:tcPr marL="0" marR="0" marT="0" marB="0" anchor="ctr"/>
                </a:tc>
                <a:tc>
                  <a:txBody>
                    <a:bodyPr/>
                    <a:lstStyle/>
                    <a:p>
                      <a:pPr lvl="0" algn="ctr">
                        <a:buNone/>
                      </a:pPr>
                      <a:endParaRPr lang="en-US" sz="1400">
                        <a:solidFill>
                          <a:srgbClr val="002060"/>
                        </a:solidFill>
                        <a:latin typeface="Noto Sans  "/>
                      </a:endParaRPr>
                    </a:p>
                  </a:txBody>
                  <a:tcPr marL="0" marR="0" marT="0" marB="0" anchor="ctr"/>
                </a:tc>
                <a:extLst>
                  <a:ext uri="{0D108BD9-81ED-4DB2-BD59-A6C34878D82A}">
                    <a16:rowId xmlns:a16="http://schemas.microsoft.com/office/drawing/2014/main" val="1249464296"/>
                  </a:ext>
                </a:extLst>
              </a:tr>
              <a:tr h="182880">
                <a:tc>
                  <a:txBody>
                    <a:bodyPr/>
                    <a:lstStyle/>
                    <a:p>
                      <a:pPr lvl="0" algn="ctr">
                        <a:buNone/>
                      </a:pPr>
                      <a:endParaRPr lang="en-US" sz="1400">
                        <a:solidFill>
                          <a:srgbClr val="002060"/>
                        </a:solidFill>
                        <a:effectLst/>
                        <a:latin typeface="Noto Sans  "/>
                      </a:endParaRPr>
                    </a:p>
                  </a:txBody>
                  <a:tcPr marL="0" marR="0" marT="0" marB="0" anchor="ctr"/>
                </a:tc>
                <a:tc>
                  <a:txBody>
                    <a:bodyPr/>
                    <a:lstStyle/>
                    <a:p>
                      <a:pPr algn="ctr"/>
                      <a:endParaRPr lang="en-US" sz="1400">
                        <a:solidFill>
                          <a:srgbClr val="002060"/>
                        </a:solidFill>
                        <a:latin typeface="Noto Sans  "/>
                      </a:endParaRPr>
                    </a:p>
                  </a:txBody>
                  <a:tcPr marL="0" marR="0" marT="0" marB="0" anchor="ctr"/>
                </a:tc>
                <a:tc>
                  <a:txBody>
                    <a:bodyPr/>
                    <a:lstStyle/>
                    <a:p>
                      <a:pPr algn="ctr"/>
                      <a:endParaRPr lang="en-US" sz="1400">
                        <a:solidFill>
                          <a:srgbClr val="002060"/>
                        </a:solidFill>
                        <a:latin typeface="Noto Sans  "/>
                      </a:endParaRPr>
                    </a:p>
                  </a:txBody>
                  <a:tcPr marL="0" marR="0" marT="0" marB="0" anchor="ctr"/>
                </a:tc>
                <a:tc>
                  <a:txBody>
                    <a:bodyPr/>
                    <a:lstStyle/>
                    <a:p>
                      <a:pPr lvl="0" algn="ctr">
                        <a:buNone/>
                      </a:pPr>
                      <a:endParaRPr lang="en-US" sz="1400">
                        <a:solidFill>
                          <a:srgbClr val="002060"/>
                        </a:solidFill>
                        <a:latin typeface="Noto Sans  "/>
                      </a:endParaRPr>
                    </a:p>
                  </a:txBody>
                  <a:tcPr marL="0" marR="0" marT="0" marB="0" anchor="ctr"/>
                </a:tc>
                <a:tc>
                  <a:txBody>
                    <a:bodyPr/>
                    <a:lstStyle/>
                    <a:p>
                      <a:pPr algn="ctr"/>
                      <a:endParaRPr lang="en-US" sz="1400">
                        <a:solidFill>
                          <a:srgbClr val="002060"/>
                        </a:solidFill>
                        <a:latin typeface="Noto Sans  "/>
                      </a:endParaRPr>
                    </a:p>
                  </a:txBody>
                  <a:tcPr marL="0" marR="0" marT="0" marB="0" anchor="ctr"/>
                </a:tc>
                <a:tc>
                  <a:txBody>
                    <a:bodyPr/>
                    <a:lstStyle/>
                    <a:p>
                      <a:pPr algn="ctr"/>
                      <a:endParaRPr lang="en-US" sz="1400">
                        <a:solidFill>
                          <a:srgbClr val="002060"/>
                        </a:solidFill>
                        <a:latin typeface="Noto Sans  "/>
                      </a:endParaRPr>
                    </a:p>
                  </a:txBody>
                  <a:tcPr marL="0" marR="0" marT="0" marB="0" anchor="ctr"/>
                </a:tc>
                <a:tc>
                  <a:txBody>
                    <a:bodyPr/>
                    <a:lstStyle/>
                    <a:p>
                      <a:pPr lvl="0" algn="ctr">
                        <a:buNone/>
                      </a:pPr>
                      <a:endParaRPr lang="en-US" sz="1400">
                        <a:solidFill>
                          <a:srgbClr val="002060"/>
                        </a:solidFill>
                        <a:latin typeface="Noto Sans  "/>
                      </a:endParaRPr>
                    </a:p>
                  </a:txBody>
                  <a:tcPr marL="0" marR="0" marT="0" marB="0" anchor="ctr"/>
                </a:tc>
                <a:tc>
                  <a:txBody>
                    <a:bodyPr/>
                    <a:lstStyle/>
                    <a:p>
                      <a:pPr algn="ctr"/>
                      <a:endParaRPr lang="en-US" sz="1400">
                        <a:solidFill>
                          <a:srgbClr val="002060"/>
                        </a:solidFill>
                        <a:latin typeface="Noto Sans  "/>
                      </a:endParaRPr>
                    </a:p>
                  </a:txBody>
                  <a:tcPr marL="0" marR="0" marT="0" marB="0" anchor="ctr"/>
                </a:tc>
                <a:extLst>
                  <a:ext uri="{0D108BD9-81ED-4DB2-BD59-A6C34878D82A}">
                    <a16:rowId xmlns:a16="http://schemas.microsoft.com/office/drawing/2014/main" val="2568182911"/>
                  </a:ext>
                </a:extLst>
              </a:tr>
            </a:tbl>
          </a:graphicData>
        </a:graphic>
      </p:graphicFrame>
      <p:graphicFrame>
        <p:nvGraphicFramePr>
          <p:cNvPr id="21" name="Table 20">
            <a:extLst>
              <a:ext uri="{FF2B5EF4-FFF2-40B4-BE49-F238E27FC236}">
                <a16:creationId xmlns:a16="http://schemas.microsoft.com/office/drawing/2014/main" id="{F5CDC383-5EEF-3F1E-386C-4D312B0B4A92}"/>
              </a:ext>
            </a:extLst>
          </p:cNvPr>
          <p:cNvGraphicFramePr>
            <a:graphicFrameLocks noGrp="1"/>
          </p:cNvGraphicFramePr>
          <p:nvPr>
            <p:extLst>
              <p:ext uri="{D42A27DB-BD31-4B8C-83A1-F6EECF244321}">
                <p14:modId xmlns:p14="http://schemas.microsoft.com/office/powerpoint/2010/main" val="3822426312"/>
              </p:ext>
            </p:extLst>
          </p:nvPr>
        </p:nvGraphicFramePr>
        <p:xfrm>
          <a:off x="132173" y="4024548"/>
          <a:ext cx="7584041" cy="1249680"/>
        </p:xfrm>
        <a:graphic>
          <a:graphicData uri="http://schemas.openxmlformats.org/drawingml/2006/table">
            <a:tbl>
              <a:tblPr firstRow="1" bandRow="1">
                <a:tableStyleId>{5C22544A-7EE6-4342-B048-85BDC9FD1C3A}</a:tableStyleId>
              </a:tblPr>
              <a:tblGrid>
                <a:gridCol w="1548992">
                  <a:extLst>
                    <a:ext uri="{9D8B030D-6E8A-4147-A177-3AD203B41FA5}">
                      <a16:colId xmlns:a16="http://schemas.microsoft.com/office/drawing/2014/main" val="897876653"/>
                    </a:ext>
                  </a:extLst>
                </a:gridCol>
                <a:gridCol w="1911245">
                  <a:extLst>
                    <a:ext uri="{9D8B030D-6E8A-4147-A177-3AD203B41FA5}">
                      <a16:colId xmlns:a16="http://schemas.microsoft.com/office/drawing/2014/main" val="217181378"/>
                    </a:ext>
                  </a:extLst>
                </a:gridCol>
                <a:gridCol w="4123804">
                  <a:extLst>
                    <a:ext uri="{9D8B030D-6E8A-4147-A177-3AD203B41FA5}">
                      <a16:colId xmlns:a16="http://schemas.microsoft.com/office/drawing/2014/main" val="1002280831"/>
                    </a:ext>
                  </a:extLst>
                </a:gridCol>
              </a:tblGrid>
              <a:tr h="140818">
                <a:tc>
                  <a:txBody>
                    <a:bodyPr/>
                    <a:lstStyle/>
                    <a:p>
                      <a:pPr rtl="0" fontAlgn="base"/>
                      <a:r>
                        <a:rPr lang="en-US" sz="1200">
                          <a:effectLst/>
                          <a:latin typeface="Noto Sans  "/>
                        </a:rPr>
                        <a:t>Date ​</a:t>
                      </a:r>
                      <a:endParaRPr lang="en-US" sz="1200" b="1">
                        <a:solidFill>
                          <a:srgbClr val="FFFFFF"/>
                        </a:solidFill>
                        <a:effectLst/>
                        <a:latin typeface="Noto Sans  "/>
                      </a:endParaRPr>
                    </a:p>
                  </a:txBody>
                  <a:tcPr anchor="ctr">
                    <a:solidFill>
                      <a:schemeClr val="tx2"/>
                    </a:solidFill>
                  </a:tcPr>
                </a:tc>
                <a:tc>
                  <a:txBody>
                    <a:bodyPr/>
                    <a:lstStyle/>
                    <a:p>
                      <a:pPr rtl="0" fontAlgn="base"/>
                      <a:r>
                        <a:rPr lang="en-US" sz="1200">
                          <a:effectLst/>
                          <a:latin typeface="Noto Sans  "/>
                        </a:rPr>
                        <a:t>Station​</a:t>
                      </a:r>
                      <a:endParaRPr lang="en-US" sz="1200" b="1">
                        <a:solidFill>
                          <a:srgbClr val="FFFFFF"/>
                        </a:solidFill>
                        <a:effectLst/>
                        <a:latin typeface="Noto Sans  "/>
                      </a:endParaRPr>
                    </a:p>
                  </a:txBody>
                  <a:tcPr anchor="ctr">
                    <a:solidFill>
                      <a:schemeClr val="tx2"/>
                    </a:solidFill>
                  </a:tcPr>
                </a:tc>
                <a:tc>
                  <a:txBody>
                    <a:bodyPr/>
                    <a:lstStyle/>
                    <a:p>
                      <a:pPr rtl="0" fontAlgn="base"/>
                      <a:r>
                        <a:rPr lang="en-US" sz="1200">
                          <a:effectLst/>
                          <a:latin typeface="Noto Sans  "/>
                        </a:rPr>
                        <a:t>Internal/ Airline​</a:t>
                      </a:r>
                      <a:endParaRPr lang="en-US" sz="1200" b="1">
                        <a:solidFill>
                          <a:srgbClr val="FFFFFF"/>
                        </a:solidFill>
                        <a:effectLst/>
                        <a:latin typeface="Noto Sans  "/>
                      </a:endParaRPr>
                    </a:p>
                  </a:txBody>
                  <a:tcPr anchor="ctr">
                    <a:solidFill>
                      <a:schemeClr val="tx2"/>
                    </a:solidFill>
                  </a:tcPr>
                </a:tc>
                <a:extLst>
                  <a:ext uri="{0D108BD9-81ED-4DB2-BD59-A6C34878D82A}">
                    <a16:rowId xmlns:a16="http://schemas.microsoft.com/office/drawing/2014/main" val="3765213543"/>
                  </a:ext>
                </a:extLst>
              </a:tr>
              <a:tr h="140818">
                <a:tc>
                  <a:txBody>
                    <a:bodyPr/>
                    <a:lstStyle/>
                    <a:p>
                      <a:pPr rtl="0" fontAlgn="auto"/>
                      <a:endParaRPr lang="en-US" sz="1400">
                        <a:solidFill>
                          <a:srgbClr val="002060"/>
                        </a:solidFill>
                        <a:effectLst/>
                        <a:latin typeface="Noto Sans" panose="020B0502040504020204" pitchFamily="34" charset="0"/>
                        <a:ea typeface="Noto Sans" panose="020B0502040504020204" pitchFamily="34" charset="0"/>
                        <a:cs typeface="Noto Sans" panose="020B0502040504020204" pitchFamily="34" charset="0"/>
                      </a:endParaRPr>
                    </a:p>
                  </a:txBody>
                  <a:tcPr anchor="ctr"/>
                </a:tc>
                <a:tc>
                  <a:txBody>
                    <a:bodyPr/>
                    <a:lstStyle/>
                    <a:p>
                      <a:pPr rtl="0" fontAlgn="auto"/>
                      <a:endParaRPr lang="en-US" sz="1400">
                        <a:effectLst/>
                        <a:latin typeface="Noto Sans" panose="020B0502040504020204" pitchFamily="34" charset="0"/>
                        <a:ea typeface="Noto Sans" panose="020B0502040504020204" pitchFamily="34" charset="0"/>
                        <a:cs typeface="Noto Sans" panose="020B0502040504020204" pitchFamily="34" charset="0"/>
                      </a:endParaRPr>
                    </a:p>
                  </a:txBody>
                  <a:tcPr anchor="ctr"/>
                </a:tc>
                <a:tc>
                  <a:txBody>
                    <a:bodyPr/>
                    <a:lstStyle/>
                    <a:p>
                      <a:pPr rtl="0" fontAlgn="auto"/>
                      <a:endParaRPr lang="en-US" sz="1400">
                        <a:effectLst/>
                        <a:latin typeface="Noto Sans" panose="020B0502040504020204" pitchFamily="34" charset="0"/>
                        <a:ea typeface="Noto Sans" panose="020B0502040504020204" pitchFamily="34" charset="0"/>
                        <a:cs typeface="Noto Sans" panose="020B0502040504020204" pitchFamily="34" charset="0"/>
                      </a:endParaRPr>
                    </a:p>
                  </a:txBody>
                  <a:tcPr anchor="ctr"/>
                </a:tc>
                <a:extLst>
                  <a:ext uri="{0D108BD9-81ED-4DB2-BD59-A6C34878D82A}">
                    <a16:rowId xmlns:a16="http://schemas.microsoft.com/office/drawing/2014/main" val="1079848074"/>
                  </a:ext>
                </a:extLst>
              </a:tr>
              <a:tr h="140818">
                <a:tc>
                  <a:txBody>
                    <a:bodyPr/>
                    <a:lstStyle/>
                    <a:p>
                      <a:pPr rtl="0" fontAlgn="auto"/>
                      <a:r>
                        <a:rPr lang="en-US" sz="1400">
                          <a:effectLst/>
                          <a:latin typeface="Noto Sans" panose="020B0502040504020204" pitchFamily="34" charset="0"/>
                          <a:ea typeface="Noto Sans" panose="020B0502040504020204" pitchFamily="34" charset="0"/>
                          <a:cs typeface="Noto Sans" panose="020B0502040504020204" pitchFamily="34" charset="0"/>
                        </a:rPr>
                        <a:t>​</a:t>
                      </a:r>
                    </a:p>
                  </a:txBody>
                  <a:tcPr anchor="ctr"/>
                </a:tc>
                <a:tc>
                  <a:txBody>
                    <a:bodyPr/>
                    <a:lstStyle/>
                    <a:p>
                      <a:pPr rtl="0" fontAlgn="auto"/>
                      <a:endParaRPr lang="en-US" sz="1400">
                        <a:effectLst/>
                        <a:latin typeface="Noto Sans" panose="020B0502040504020204" pitchFamily="34" charset="0"/>
                        <a:ea typeface="Noto Sans" panose="020B0502040504020204" pitchFamily="34" charset="0"/>
                        <a:cs typeface="Noto Sans" panose="020B0502040504020204" pitchFamily="34" charset="0"/>
                      </a:endParaRPr>
                    </a:p>
                  </a:txBody>
                  <a:tcPr anchor="ctr"/>
                </a:tc>
                <a:tc>
                  <a:txBody>
                    <a:bodyPr/>
                    <a:lstStyle/>
                    <a:p>
                      <a:pPr rtl="0" fontAlgn="auto"/>
                      <a:endParaRPr lang="en-US" sz="1400">
                        <a:effectLst/>
                        <a:latin typeface="Noto Sans" panose="020B0502040504020204" pitchFamily="34" charset="0"/>
                        <a:ea typeface="Noto Sans" panose="020B0502040504020204" pitchFamily="34" charset="0"/>
                        <a:cs typeface="Noto Sans" panose="020B0502040504020204" pitchFamily="34" charset="0"/>
                      </a:endParaRPr>
                    </a:p>
                  </a:txBody>
                  <a:tcPr anchor="ctr"/>
                </a:tc>
                <a:extLst>
                  <a:ext uri="{0D108BD9-81ED-4DB2-BD59-A6C34878D82A}">
                    <a16:rowId xmlns:a16="http://schemas.microsoft.com/office/drawing/2014/main" val="3193728719"/>
                  </a:ext>
                </a:extLst>
              </a:tr>
              <a:tr h="140818">
                <a:tc>
                  <a:txBody>
                    <a:bodyPr/>
                    <a:lstStyle/>
                    <a:p>
                      <a:pPr rtl="0" fontAlgn="auto"/>
                      <a:r>
                        <a:rPr lang="en-US">
                          <a:effectLst/>
                        </a:rPr>
                        <a:t>​</a:t>
                      </a:r>
                      <a:endParaRPr lang="en-US">
                        <a:effectLst/>
                        <a:latin typeface="Noto Sans" panose="020B0502040504020204" pitchFamily="34" charset="0"/>
                      </a:endParaRPr>
                    </a:p>
                  </a:txBody>
                  <a:tcPr anchor="ctr"/>
                </a:tc>
                <a:tc>
                  <a:txBody>
                    <a:bodyPr/>
                    <a:lstStyle/>
                    <a:p>
                      <a:pPr rtl="0" fontAlgn="auto"/>
                      <a:r>
                        <a:rPr lang="en-US">
                          <a:effectLst/>
                        </a:rPr>
                        <a:t>​</a:t>
                      </a:r>
                      <a:endParaRPr lang="en-US">
                        <a:effectLst/>
                        <a:latin typeface="Noto Sans" panose="020B0502040504020204" pitchFamily="34" charset="0"/>
                      </a:endParaRPr>
                    </a:p>
                  </a:txBody>
                  <a:tcPr anchor="ctr"/>
                </a:tc>
                <a:tc>
                  <a:txBody>
                    <a:bodyPr/>
                    <a:lstStyle/>
                    <a:p>
                      <a:pPr rtl="0" fontAlgn="auto"/>
                      <a:r>
                        <a:rPr lang="en-US">
                          <a:effectLst/>
                        </a:rPr>
                        <a:t>​</a:t>
                      </a:r>
                      <a:endParaRPr lang="en-US">
                        <a:effectLst/>
                        <a:latin typeface="Noto Sans" panose="020B0502040504020204" pitchFamily="34" charset="0"/>
                      </a:endParaRPr>
                    </a:p>
                  </a:txBody>
                  <a:tcPr anchor="ctr"/>
                </a:tc>
                <a:extLst>
                  <a:ext uri="{0D108BD9-81ED-4DB2-BD59-A6C34878D82A}">
                    <a16:rowId xmlns:a16="http://schemas.microsoft.com/office/drawing/2014/main" val="773417708"/>
                  </a:ext>
                </a:extLst>
              </a:tr>
            </a:tbl>
          </a:graphicData>
        </a:graphic>
      </p:graphicFrame>
      <p:sp>
        <p:nvSpPr>
          <p:cNvPr id="2" name="TextBox 1">
            <a:extLst>
              <a:ext uri="{FF2B5EF4-FFF2-40B4-BE49-F238E27FC236}">
                <a16:creationId xmlns:a16="http://schemas.microsoft.com/office/drawing/2014/main" id="{1FB5316D-A485-9A55-F423-13252837F8F5}"/>
              </a:ext>
            </a:extLst>
          </p:cNvPr>
          <p:cNvSpPr txBox="1"/>
          <p:nvPr/>
        </p:nvSpPr>
        <p:spPr>
          <a:xfrm>
            <a:off x="7867402" y="1979221"/>
            <a:ext cx="40202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solidFill>
                  <a:srgbClr val="002060"/>
                </a:solidFill>
                <a:latin typeface="Noto Sans  "/>
                <a:cs typeface="Arial" panose="020B0604020202020204"/>
              </a:rPr>
              <a:t>No major findings</a:t>
            </a:r>
          </a:p>
        </p:txBody>
      </p:sp>
      <p:sp>
        <p:nvSpPr>
          <p:cNvPr id="3" name="TextBox 2">
            <a:extLst>
              <a:ext uri="{FF2B5EF4-FFF2-40B4-BE49-F238E27FC236}">
                <a16:creationId xmlns:a16="http://schemas.microsoft.com/office/drawing/2014/main" id="{13B162DF-F9FE-2108-6C6F-FCDD505A1C63}"/>
              </a:ext>
            </a:extLst>
          </p:cNvPr>
          <p:cNvSpPr txBox="1"/>
          <p:nvPr/>
        </p:nvSpPr>
        <p:spPr>
          <a:xfrm>
            <a:off x="7926778" y="4047506"/>
            <a:ext cx="402029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solidFill>
                  <a:srgbClr val="002060"/>
                </a:solidFill>
                <a:latin typeface="Noto Sans  "/>
                <a:cs typeface="Arial" panose="020B0604020202020204"/>
              </a:rPr>
              <a:t>No Trending Items</a:t>
            </a:r>
          </a:p>
        </p:txBody>
      </p:sp>
    </p:spTree>
    <p:extLst>
      <p:ext uri="{BB962C8B-B14F-4D97-AF65-F5344CB8AC3E}">
        <p14:creationId xmlns:p14="http://schemas.microsoft.com/office/powerpoint/2010/main" val="2786981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a:latin typeface="Noto Sans  "/>
                <a:ea typeface="Noto Sans"/>
                <a:cs typeface="Noto Sans"/>
              </a:rPr>
              <a:t>Daily Inspections</a:t>
            </a:r>
            <a:endParaRPr lang="en-US"/>
          </a:p>
          <a:p>
            <a:endParaRPr lang="en-US" sz="2200">
              <a:latin typeface="Noto Sans  "/>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graphicFrame>
        <p:nvGraphicFramePr>
          <p:cNvPr id="7" name="Table 6">
            <a:extLst>
              <a:ext uri="{FF2B5EF4-FFF2-40B4-BE49-F238E27FC236}">
                <a16:creationId xmlns:a16="http://schemas.microsoft.com/office/drawing/2014/main" id="{846E573E-AEC6-1B40-30E8-E892898F7255}"/>
              </a:ext>
            </a:extLst>
          </p:cNvPr>
          <p:cNvGraphicFramePr>
            <a:graphicFrameLocks noGrp="1"/>
          </p:cNvGraphicFramePr>
          <p:nvPr>
            <p:extLst>
              <p:ext uri="{D42A27DB-BD31-4B8C-83A1-F6EECF244321}">
                <p14:modId xmlns:p14="http://schemas.microsoft.com/office/powerpoint/2010/main" val="931414957"/>
              </p:ext>
            </p:extLst>
          </p:nvPr>
        </p:nvGraphicFramePr>
        <p:xfrm>
          <a:off x="6347806" y="4543420"/>
          <a:ext cx="4115210" cy="1584960"/>
        </p:xfrm>
        <a:graphic>
          <a:graphicData uri="http://schemas.openxmlformats.org/drawingml/2006/table">
            <a:tbl>
              <a:tblPr firstRow="1" bandRow="1">
                <a:tableStyleId>{5C22544A-7EE6-4342-B048-85BDC9FD1C3A}</a:tableStyleId>
              </a:tblPr>
              <a:tblGrid>
                <a:gridCol w="2057604">
                  <a:extLst>
                    <a:ext uri="{9D8B030D-6E8A-4147-A177-3AD203B41FA5}">
                      <a16:colId xmlns:a16="http://schemas.microsoft.com/office/drawing/2014/main" val="897876653"/>
                    </a:ext>
                  </a:extLst>
                </a:gridCol>
                <a:gridCol w="2057606">
                  <a:extLst>
                    <a:ext uri="{9D8B030D-6E8A-4147-A177-3AD203B41FA5}">
                      <a16:colId xmlns:a16="http://schemas.microsoft.com/office/drawing/2014/main" val="217181378"/>
                    </a:ext>
                  </a:extLst>
                </a:gridCol>
              </a:tblGrid>
              <a:tr h="241769">
                <a:tc gridSpan="2">
                  <a:txBody>
                    <a:bodyPr/>
                    <a:lstStyle/>
                    <a:p>
                      <a:pPr lvl="0" algn="ctr">
                        <a:buNone/>
                      </a:pPr>
                      <a:r>
                        <a:rPr lang="en-US" sz="1200">
                          <a:effectLst/>
                          <a:latin typeface="Noto Sans  "/>
                        </a:rPr>
                        <a:t>Top 3 Stations</a:t>
                      </a:r>
                    </a:p>
                  </a:txBody>
                  <a:tcPr anchor="ctr">
                    <a:solidFill>
                      <a:schemeClr val="tx2"/>
                    </a:solidFill>
                  </a:tcPr>
                </a:tc>
                <a:tc hMerge="1">
                  <a:txBody>
                    <a:bodyPr/>
                    <a:lstStyle/>
                    <a:p>
                      <a:endParaRPr lang="en-US"/>
                    </a:p>
                  </a:txBody>
                  <a:tcPr anchor="ctr">
                    <a:solidFill>
                      <a:schemeClr val="tx2"/>
                    </a:solidFill>
                  </a:tcPr>
                </a:tc>
                <a:extLst>
                  <a:ext uri="{0D108BD9-81ED-4DB2-BD59-A6C34878D82A}">
                    <a16:rowId xmlns:a16="http://schemas.microsoft.com/office/drawing/2014/main" val="3843099252"/>
                  </a:ext>
                </a:extLst>
              </a:tr>
              <a:tr h="238622">
                <a:tc>
                  <a:txBody>
                    <a:bodyPr/>
                    <a:lstStyle/>
                    <a:p>
                      <a:pPr rtl="0" fontAlgn="base"/>
                      <a:r>
                        <a:rPr lang="en-US" sz="1200">
                          <a:solidFill>
                            <a:schemeClr val="bg1"/>
                          </a:solidFill>
                          <a:effectLst/>
                          <a:latin typeface="Noto Sans  "/>
                        </a:rPr>
                        <a:t>Station</a:t>
                      </a:r>
                      <a:endParaRPr lang="en-US" sz="1200" b="1">
                        <a:solidFill>
                          <a:schemeClr val="bg1"/>
                        </a:solidFill>
                        <a:effectLst/>
                        <a:latin typeface="Noto Sans  "/>
                      </a:endParaRPr>
                    </a:p>
                  </a:txBody>
                  <a:tcPr anchor="ctr">
                    <a:solidFill>
                      <a:schemeClr val="tx2"/>
                    </a:solidFill>
                  </a:tcPr>
                </a:tc>
                <a:tc>
                  <a:txBody>
                    <a:bodyPr/>
                    <a:lstStyle/>
                    <a:p>
                      <a:pPr rtl="0" fontAlgn="base"/>
                      <a:r>
                        <a:rPr lang="en-US" sz="1200">
                          <a:solidFill>
                            <a:schemeClr val="bg1"/>
                          </a:solidFill>
                          <a:effectLst/>
                          <a:latin typeface="Noto Sans  "/>
                        </a:rPr>
                        <a:t>Completed on time %</a:t>
                      </a:r>
                      <a:endParaRPr lang="en-US" sz="1200" b="1">
                        <a:solidFill>
                          <a:schemeClr val="bg1"/>
                        </a:solidFill>
                        <a:effectLst/>
                        <a:latin typeface="Noto Sans  "/>
                      </a:endParaRPr>
                    </a:p>
                  </a:txBody>
                  <a:tcPr anchor="ctr">
                    <a:solidFill>
                      <a:schemeClr val="tx2"/>
                    </a:solidFill>
                  </a:tcPr>
                </a:tc>
                <a:extLst>
                  <a:ext uri="{0D108BD9-81ED-4DB2-BD59-A6C34878D82A}">
                    <a16:rowId xmlns:a16="http://schemas.microsoft.com/office/drawing/2014/main" val="3765213543"/>
                  </a:ext>
                </a:extLst>
              </a:tr>
              <a:tr h="225365">
                <a:tc>
                  <a:txBody>
                    <a:bodyPr/>
                    <a:lstStyle/>
                    <a:p>
                      <a:pPr lvl="0">
                        <a:buNone/>
                      </a:pPr>
                      <a:r>
                        <a:rPr lang="en-US" sz="1100">
                          <a:effectLst/>
                          <a:latin typeface="Calibri"/>
                          <a:ea typeface="Noto Sans"/>
                          <a:cs typeface="Noto Sans"/>
                        </a:rPr>
                        <a:t>Kamloops (YKA)</a:t>
                      </a:r>
                    </a:p>
                  </a:txBody>
                  <a:tcPr anchor="ctr"/>
                </a:tc>
                <a:tc>
                  <a:txBody>
                    <a:bodyPr/>
                    <a:lstStyle/>
                    <a:p>
                      <a:pPr marL="0" lvl="0" indent="0">
                        <a:buNone/>
                      </a:pPr>
                      <a:r>
                        <a:rPr lang="en-US" sz="1100">
                          <a:effectLst/>
                          <a:latin typeface="Calibri"/>
                        </a:rPr>
                        <a:t>100%</a:t>
                      </a:r>
                    </a:p>
                  </a:txBody>
                  <a:tcPr anchor="ctr"/>
                </a:tc>
                <a:extLst>
                  <a:ext uri="{0D108BD9-81ED-4DB2-BD59-A6C34878D82A}">
                    <a16:rowId xmlns:a16="http://schemas.microsoft.com/office/drawing/2014/main" val="3863840154"/>
                  </a:ext>
                </a:extLst>
              </a:tr>
              <a:tr h="225365">
                <a:tc>
                  <a:txBody>
                    <a:bodyPr/>
                    <a:lstStyle/>
                    <a:p>
                      <a:pPr lvl="0">
                        <a:buNone/>
                      </a:pPr>
                      <a:r>
                        <a:rPr lang="en-US" sz="1100">
                          <a:effectLst/>
                          <a:latin typeface="Calibri"/>
                          <a:ea typeface="Noto Sans"/>
                          <a:cs typeface="Noto Sans"/>
                        </a:rPr>
                        <a:t>Kitchener (YKF)</a:t>
                      </a:r>
                    </a:p>
                  </a:txBody>
                  <a:tcPr anchor="ctr"/>
                </a:tc>
                <a:tc>
                  <a:txBody>
                    <a:bodyPr/>
                    <a:lstStyle/>
                    <a:p>
                      <a:pPr marL="0" lvl="0" indent="0">
                        <a:buNone/>
                      </a:pPr>
                      <a:r>
                        <a:rPr lang="en-US" sz="1100">
                          <a:effectLst/>
                          <a:latin typeface="Calibri"/>
                        </a:rPr>
                        <a:t>98%</a:t>
                      </a:r>
                    </a:p>
                  </a:txBody>
                  <a:tcPr anchor="ctr"/>
                </a:tc>
                <a:extLst>
                  <a:ext uri="{0D108BD9-81ED-4DB2-BD59-A6C34878D82A}">
                    <a16:rowId xmlns:a16="http://schemas.microsoft.com/office/drawing/2014/main" val="2776609784"/>
                  </a:ext>
                </a:extLst>
              </a:tr>
              <a:tr h="225365">
                <a:tc>
                  <a:txBody>
                    <a:bodyPr/>
                    <a:lstStyle/>
                    <a:p>
                      <a:pPr lvl="0">
                        <a:buNone/>
                      </a:pPr>
                      <a:r>
                        <a:rPr lang="en-US" sz="1100">
                          <a:effectLst/>
                          <a:latin typeface="Calibri"/>
                          <a:ea typeface="Noto Sans"/>
                          <a:cs typeface="Noto Sans"/>
                        </a:rPr>
                        <a:t>Prince George (YXS)</a:t>
                      </a:r>
                    </a:p>
                  </a:txBody>
                  <a:tcPr anchor="ctr"/>
                </a:tc>
                <a:tc>
                  <a:txBody>
                    <a:bodyPr/>
                    <a:lstStyle/>
                    <a:p>
                      <a:pPr marL="0" lvl="0" indent="0">
                        <a:buNone/>
                      </a:pPr>
                      <a:r>
                        <a:rPr lang="en-US" sz="1100">
                          <a:effectLst/>
                          <a:latin typeface="Calibri"/>
                        </a:rPr>
                        <a:t>98%</a:t>
                      </a:r>
                    </a:p>
                  </a:txBody>
                  <a:tcPr anchor="ctr"/>
                </a:tc>
                <a:extLst>
                  <a:ext uri="{0D108BD9-81ED-4DB2-BD59-A6C34878D82A}">
                    <a16:rowId xmlns:a16="http://schemas.microsoft.com/office/drawing/2014/main" val="590778564"/>
                  </a:ext>
                </a:extLst>
              </a:tr>
              <a:tr h="225365">
                <a:tc>
                  <a:txBody>
                    <a:bodyPr/>
                    <a:lstStyle/>
                    <a:p>
                      <a:pPr lvl="0">
                        <a:buNone/>
                      </a:pPr>
                      <a:r>
                        <a:rPr lang="en-US" sz="1100">
                          <a:effectLst/>
                          <a:latin typeface="Calibri"/>
                          <a:ea typeface="Noto Sans"/>
                          <a:cs typeface="Noto Sans"/>
                        </a:rPr>
                        <a:t>West Kootenay (YCG)</a:t>
                      </a:r>
                    </a:p>
                  </a:txBody>
                  <a:tcPr anchor="ctr"/>
                </a:tc>
                <a:tc>
                  <a:txBody>
                    <a:bodyPr/>
                    <a:lstStyle/>
                    <a:p>
                      <a:pPr marL="0" lvl="0" indent="0">
                        <a:buNone/>
                      </a:pPr>
                      <a:r>
                        <a:rPr lang="en-US" sz="1100">
                          <a:effectLst/>
                          <a:latin typeface="Calibri"/>
                        </a:rPr>
                        <a:t>97%</a:t>
                      </a:r>
                    </a:p>
                  </a:txBody>
                  <a:tcPr anchor="ctr"/>
                </a:tc>
                <a:extLst>
                  <a:ext uri="{0D108BD9-81ED-4DB2-BD59-A6C34878D82A}">
                    <a16:rowId xmlns:a16="http://schemas.microsoft.com/office/drawing/2014/main" val="2364459745"/>
                  </a:ext>
                </a:extLst>
              </a:tr>
            </a:tbl>
          </a:graphicData>
        </a:graphic>
      </p:graphicFrame>
      <p:graphicFrame>
        <p:nvGraphicFramePr>
          <p:cNvPr id="2" name="Table 1">
            <a:extLst>
              <a:ext uri="{FF2B5EF4-FFF2-40B4-BE49-F238E27FC236}">
                <a16:creationId xmlns:a16="http://schemas.microsoft.com/office/drawing/2014/main" id="{6D31A5B2-38E0-0377-EB46-EDCF6FE88434}"/>
              </a:ext>
            </a:extLst>
          </p:cNvPr>
          <p:cNvGraphicFramePr>
            <a:graphicFrameLocks noGrp="1"/>
          </p:cNvGraphicFramePr>
          <p:nvPr>
            <p:extLst>
              <p:ext uri="{D42A27DB-BD31-4B8C-83A1-F6EECF244321}">
                <p14:modId xmlns:p14="http://schemas.microsoft.com/office/powerpoint/2010/main" val="629526678"/>
              </p:ext>
            </p:extLst>
          </p:nvPr>
        </p:nvGraphicFramePr>
        <p:xfrm>
          <a:off x="275748" y="4549015"/>
          <a:ext cx="4239858" cy="1325880"/>
        </p:xfrm>
        <a:graphic>
          <a:graphicData uri="http://schemas.openxmlformats.org/drawingml/2006/table">
            <a:tbl>
              <a:tblPr firstRow="1" bandRow="1">
                <a:tableStyleId>{5C22544A-7EE6-4342-B048-85BDC9FD1C3A}</a:tableStyleId>
              </a:tblPr>
              <a:tblGrid>
                <a:gridCol w="2119928">
                  <a:extLst>
                    <a:ext uri="{9D8B030D-6E8A-4147-A177-3AD203B41FA5}">
                      <a16:colId xmlns:a16="http://schemas.microsoft.com/office/drawing/2014/main" val="897876653"/>
                    </a:ext>
                  </a:extLst>
                </a:gridCol>
                <a:gridCol w="2119930">
                  <a:extLst>
                    <a:ext uri="{9D8B030D-6E8A-4147-A177-3AD203B41FA5}">
                      <a16:colId xmlns:a16="http://schemas.microsoft.com/office/drawing/2014/main" val="217181378"/>
                    </a:ext>
                  </a:extLst>
                </a:gridCol>
              </a:tblGrid>
              <a:tr h="140818">
                <a:tc gridSpan="2">
                  <a:txBody>
                    <a:bodyPr/>
                    <a:lstStyle/>
                    <a:p>
                      <a:pPr lvl="0" algn="ctr">
                        <a:buNone/>
                      </a:pPr>
                      <a:r>
                        <a:rPr lang="en-US" sz="1200">
                          <a:effectLst/>
                          <a:latin typeface="Noto Sans  "/>
                        </a:rPr>
                        <a:t>Bottom 3 Stations</a:t>
                      </a:r>
                    </a:p>
                  </a:txBody>
                  <a:tcPr anchor="ctr">
                    <a:solidFill>
                      <a:schemeClr val="tx2"/>
                    </a:solidFill>
                  </a:tcPr>
                </a:tc>
                <a:tc hMerge="1">
                  <a:txBody>
                    <a:bodyPr/>
                    <a:lstStyle/>
                    <a:p>
                      <a:endParaRPr lang="en-US"/>
                    </a:p>
                  </a:txBody>
                  <a:tcPr anchor="ctr">
                    <a:solidFill>
                      <a:schemeClr val="tx2"/>
                    </a:solidFill>
                  </a:tcPr>
                </a:tc>
                <a:extLst>
                  <a:ext uri="{0D108BD9-81ED-4DB2-BD59-A6C34878D82A}">
                    <a16:rowId xmlns:a16="http://schemas.microsoft.com/office/drawing/2014/main" val="3843099252"/>
                  </a:ext>
                </a:extLst>
              </a:tr>
              <a:tr h="140818">
                <a:tc>
                  <a:txBody>
                    <a:bodyPr/>
                    <a:lstStyle/>
                    <a:p>
                      <a:pPr rtl="0" fontAlgn="base"/>
                      <a:r>
                        <a:rPr lang="en-US" sz="1200">
                          <a:solidFill>
                            <a:schemeClr val="bg1"/>
                          </a:solidFill>
                          <a:effectLst/>
                          <a:latin typeface="Noto Sans  "/>
                        </a:rPr>
                        <a:t>Station</a:t>
                      </a:r>
                      <a:endParaRPr lang="en-US" sz="1200" b="1">
                        <a:solidFill>
                          <a:schemeClr val="bg1"/>
                        </a:solidFill>
                        <a:effectLst/>
                        <a:latin typeface="Noto Sans  "/>
                      </a:endParaRPr>
                    </a:p>
                  </a:txBody>
                  <a:tcPr anchor="ctr">
                    <a:solidFill>
                      <a:schemeClr val="tx2"/>
                    </a:solidFill>
                  </a:tcPr>
                </a:tc>
                <a:tc>
                  <a:txBody>
                    <a:bodyPr/>
                    <a:lstStyle/>
                    <a:p>
                      <a:pPr rtl="0" fontAlgn="base"/>
                      <a:r>
                        <a:rPr lang="en-US" sz="1200">
                          <a:solidFill>
                            <a:schemeClr val="bg1"/>
                          </a:solidFill>
                          <a:effectLst/>
                          <a:latin typeface="Noto Sans  "/>
                        </a:rPr>
                        <a:t>Completed on time %</a:t>
                      </a:r>
                      <a:endParaRPr lang="en-US" sz="1200" b="1">
                        <a:solidFill>
                          <a:schemeClr val="bg1"/>
                        </a:solidFill>
                        <a:effectLst/>
                        <a:latin typeface="Noto Sans  "/>
                      </a:endParaRPr>
                    </a:p>
                  </a:txBody>
                  <a:tcPr anchor="ctr">
                    <a:solidFill>
                      <a:schemeClr val="tx2"/>
                    </a:solidFill>
                  </a:tcPr>
                </a:tc>
                <a:extLst>
                  <a:ext uri="{0D108BD9-81ED-4DB2-BD59-A6C34878D82A}">
                    <a16:rowId xmlns:a16="http://schemas.microsoft.com/office/drawing/2014/main" val="3765213543"/>
                  </a:ext>
                </a:extLst>
              </a:tr>
              <a:tr h="140818">
                <a:tc>
                  <a:txBody>
                    <a:bodyPr/>
                    <a:lstStyle/>
                    <a:p>
                      <a:pPr lvl="0">
                        <a:buNone/>
                      </a:pPr>
                      <a:r>
                        <a:rPr lang="en-US" sz="1100">
                          <a:effectLst/>
                          <a:latin typeface="Calibri"/>
                          <a:ea typeface="Noto Sans"/>
                          <a:cs typeface="Noto Sans"/>
                        </a:rPr>
                        <a:t>Masset (ZMT)</a:t>
                      </a:r>
                    </a:p>
                  </a:txBody>
                  <a:tcPr anchor="ctr"/>
                </a:tc>
                <a:tc>
                  <a:txBody>
                    <a:bodyPr/>
                    <a:lstStyle/>
                    <a:p>
                      <a:pPr marL="0" lvl="0" indent="0">
                        <a:buNone/>
                      </a:pPr>
                      <a:r>
                        <a:rPr lang="en-US" sz="1100">
                          <a:effectLst/>
                          <a:latin typeface="Calibri"/>
                        </a:rPr>
                        <a:t>0%</a:t>
                      </a:r>
                    </a:p>
                  </a:txBody>
                  <a:tcPr anchor="ctr"/>
                </a:tc>
                <a:extLst>
                  <a:ext uri="{0D108BD9-81ED-4DB2-BD59-A6C34878D82A}">
                    <a16:rowId xmlns:a16="http://schemas.microsoft.com/office/drawing/2014/main" val="3863840154"/>
                  </a:ext>
                </a:extLst>
              </a:tr>
              <a:tr h="140818">
                <a:tc>
                  <a:txBody>
                    <a:bodyPr/>
                    <a:lstStyle/>
                    <a:p>
                      <a:pPr lvl="0">
                        <a:buNone/>
                      </a:pPr>
                      <a:r>
                        <a:rPr lang="en-US" sz="1100">
                          <a:effectLst/>
                          <a:latin typeface="Calibri"/>
                          <a:ea typeface="Noto Sans"/>
                          <a:cs typeface="Noto Sans"/>
                        </a:rPr>
                        <a:t>Kelowna (YLW)</a:t>
                      </a:r>
                    </a:p>
                  </a:txBody>
                  <a:tcPr anchor="ctr"/>
                </a:tc>
                <a:tc>
                  <a:txBody>
                    <a:bodyPr/>
                    <a:lstStyle/>
                    <a:p>
                      <a:pPr marL="0" lvl="0" indent="0">
                        <a:buNone/>
                      </a:pPr>
                      <a:r>
                        <a:rPr lang="en-US" sz="1100">
                          <a:effectLst/>
                          <a:latin typeface="Calibri"/>
                        </a:rPr>
                        <a:t>55%</a:t>
                      </a:r>
                    </a:p>
                  </a:txBody>
                  <a:tcPr anchor="ctr"/>
                </a:tc>
                <a:extLst>
                  <a:ext uri="{0D108BD9-81ED-4DB2-BD59-A6C34878D82A}">
                    <a16:rowId xmlns:a16="http://schemas.microsoft.com/office/drawing/2014/main" val="2776609784"/>
                  </a:ext>
                </a:extLst>
              </a:tr>
              <a:tr h="140818">
                <a:tc>
                  <a:txBody>
                    <a:bodyPr/>
                    <a:lstStyle/>
                    <a:p>
                      <a:pPr lvl="0">
                        <a:buNone/>
                      </a:pPr>
                      <a:r>
                        <a:rPr lang="en-US" sz="1100">
                          <a:effectLst/>
                          <a:latin typeface="Calibri"/>
                          <a:ea typeface="Noto Sans"/>
                          <a:cs typeface="Noto Sans"/>
                        </a:rPr>
                        <a:t>Halifax (YHZ)</a:t>
                      </a:r>
                    </a:p>
                  </a:txBody>
                  <a:tcPr anchor="ctr"/>
                </a:tc>
                <a:tc>
                  <a:txBody>
                    <a:bodyPr/>
                    <a:lstStyle/>
                    <a:p>
                      <a:pPr marL="0" lvl="0" indent="0">
                        <a:buNone/>
                      </a:pPr>
                      <a:r>
                        <a:rPr lang="en-US" sz="1100">
                          <a:effectLst/>
                          <a:latin typeface="Calibri"/>
                        </a:rPr>
                        <a:t>60%</a:t>
                      </a:r>
                    </a:p>
                  </a:txBody>
                  <a:tcPr anchor="ctr"/>
                </a:tc>
                <a:extLst>
                  <a:ext uri="{0D108BD9-81ED-4DB2-BD59-A6C34878D82A}">
                    <a16:rowId xmlns:a16="http://schemas.microsoft.com/office/drawing/2014/main" val="590778564"/>
                  </a:ext>
                </a:extLst>
              </a:tr>
            </a:tbl>
          </a:graphicData>
        </a:graphic>
      </p:graphicFrame>
      <p:sp>
        <p:nvSpPr>
          <p:cNvPr id="10" name="TextBox 9">
            <a:extLst>
              <a:ext uri="{FF2B5EF4-FFF2-40B4-BE49-F238E27FC236}">
                <a16:creationId xmlns:a16="http://schemas.microsoft.com/office/drawing/2014/main" id="{C640C8A3-D571-1BC3-6635-6BDD46B45226}"/>
              </a:ext>
            </a:extLst>
          </p:cNvPr>
          <p:cNvSpPr txBox="1"/>
          <p:nvPr/>
        </p:nvSpPr>
        <p:spPr>
          <a:xfrm>
            <a:off x="1660972" y="1271550"/>
            <a:ext cx="9616628" cy="369332"/>
          </a:xfrm>
          <a:prstGeom prst="rect">
            <a:avLst/>
          </a:prstGeom>
          <a:noFill/>
        </p:spPr>
        <p:txBody>
          <a:bodyPr wrap="square" rtlCol="0">
            <a:spAutoFit/>
          </a:bodyPr>
          <a:lstStyle/>
          <a:p>
            <a:r>
              <a:rPr lang="en-CA"/>
              <a:t>      April                                                                                 Year To Date</a:t>
            </a:r>
          </a:p>
        </p:txBody>
      </p:sp>
      <p:pic>
        <p:nvPicPr>
          <p:cNvPr id="9" name="Picture 8">
            <a:extLst>
              <a:ext uri="{FF2B5EF4-FFF2-40B4-BE49-F238E27FC236}">
                <a16:creationId xmlns:a16="http://schemas.microsoft.com/office/drawing/2014/main" id="{BB22EE07-7A89-7346-57FE-AE7EFC0D0B51}"/>
              </a:ext>
            </a:extLst>
          </p:cNvPr>
          <p:cNvPicPr>
            <a:picLocks noChangeAspect="1"/>
          </p:cNvPicPr>
          <p:nvPr/>
        </p:nvPicPr>
        <p:blipFill>
          <a:blip r:embed="rId4"/>
          <a:stretch>
            <a:fillRect/>
          </a:stretch>
        </p:blipFill>
        <p:spPr>
          <a:xfrm>
            <a:off x="10145426" y="1591736"/>
            <a:ext cx="1905000" cy="914400"/>
          </a:xfrm>
          <a:prstGeom prst="rect">
            <a:avLst/>
          </a:prstGeom>
        </p:spPr>
      </p:pic>
      <p:pic>
        <p:nvPicPr>
          <p:cNvPr id="15" name="Picture 14">
            <a:extLst>
              <a:ext uri="{FF2B5EF4-FFF2-40B4-BE49-F238E27FC236}">
                <a16:creationId xmlns:a16="http://schemas.microsoft.com/office/drawing/2014/main" id="{62C18980-9CCC-EAE6-73B9-1851CF78ACA8}"/>
              </a:ext>
            </a:extLst>
          </p:cNvPr>
          <p:cNvPicPr>
            <a:picLocks noChangeAspect="1"/>
          </p:cNvPicPr>
          <p:nvPr/>
        </p:nvPicPr>
        <p:blipFill>
          <a:blip r:embed="rId5"/>
          <a:stretch>
            <a:fillRect/>
          </a:stretch>
        </p:blipFill>
        <p:spPr>
          <a:xfrm>
            <a:off x="3668585" y="1715341"/>
            <a:ext cx="1933575" cy="1085850"/>
          </a:xfrm>
          <a:prstGeom prst="rect">
            <a:avLst/>
          </a:prstGeom>
        </p:spPr>
      </p:pic>
      <p:pic>
        <p:nvPicPr>
          <p:cNvPr id="6" name="Picture 5">
            <a:extLst>
              <a:ext uri="{FF2B5EF4-FFF2-40B4-BE49-F238E27FC236}">
                <a16:creationId xmlns:a16="http://schemas.microsoft.com/office/drawing/2014/main" id="{0AE347D6-7A1F-CB2B-AC33-D95CA69A8791}"/>
              </a:ext>
            </a:extLst>
          </p:cNvPr>
          <p:cNvPicPr>
            <a:picLocks noChangeAspect="1"/>
          </p:cNvPicPr>
          <p:nvPr/>
        </p:nvPicPr>
        <p:blipFill>
          <a:blip r:embed="rId6"/>
          <a:stretch>
            <a:fillRect/>
          </a:stretch>
        </p:blipFill>
        <p:spPr>
          <a:xfrm>
            <a:off x="602671" y="1647899"/>
            <a:ext cx="3183920" cy="2895521"/>
          </a:xfrm>
          <a:prstGeom prst="rect">
            <a:avLst/>
          </a:prstGeom>
        </p:spPr>
      </p:pic>
      <p:pic>
        <p:nvPicPr>
          <p:cNvPr id="16" name="Picture 15">
            <a:extLst>
              <a:ext uri="{FF2B5EF4-FFF2-40B4-BE49-F238E27FC236}">
                <a16:creationId xmlns:a16="http://schemas.microsoft.com/office/drawing/2014/main" id="{82869E0B-6C22-9EC4-DEA9-F6962E94DA27}"/>
              </a:ext>
            </a:extLst>
          </p:cNvPr>
          <p:cNvPicPr>
            <a:picLocks noChangeAspect="1"/>
          </p:cNvPicPr>
          <p:nvPr/>
        </p:nvPicPr>
        <p:blipFill>
          <a:blip r:embed="rId7"/>
          <a:stretch>
            <a:fillRect/>
          </a:stretch>
        </p:blipFill>
        <p:spPr>
          <a:xfrm>
            <a:off x="6872454" y="1649727"/>
            <a:ext cx="3065914" cy="2660307"/>
          </a:xfrm>
          <a:prstGeom prst="rect">
            <a:avLst/>
          </a:prstGeom>
        </p:spPr>
      </p:pic>
    </p:spTree>
    <p:extLst>
      <p:ext uri="{BB962C8B-B14F-4D97-AF65-F5344CB8AC3E}">
        <p14:creationId xmlns:p14="http://schemas.microsoft.com/office/powerpoint/2010/main" val="55562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a:latin typeface="Noto Sans  "/>
                <a:cs typeface="Arial"/>
              </a:rPr>
              <a:t>Safety</a:t>
            </a:r>
            <a:r>
              <a:rPr lang="en-US" sz="2200">
                <a:latin typeface="Noto Sans  "/>
                <a:cs typeface="Arial"/>
              </a:rPr>
              <a:t> Moment </a:t>
            </a:r>
          </a:p>
          <a:p>
            <a:r>
              <a:rPr lang="en-US" sz="2200">
                <a:ea typeface="+mn-lt"/>
                <a:cs typeface="+mn-lt"/>
              </a:rPr>
              <a:t>Pushback Safety</a:t>
            </a:r>
            <a:endParaRPr lang="en-US"/>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3" name="TextBox 2">
            <a:extLst>
              <a:ext uri="{FF2B5EF4-FFF2-40B4-BE49-F238E27FC236}">
                <a16:creationId xmlns:a16="http://schemas.microsoft.com/office/drawing/2014/main" id="{34DE6BD9-A788-CA8F-7ED5-D9E47B535ACF}"/>
              </a:ext>
            </a:extLst>
          </p:cNvPr>
          <p:cNvSpPr txBox="1"/>
          <p:nvPr/>
        </p:nvSpPr>
        <p:spPr>
          <a:xfrm>
            <a:off x="68961" y="1451170"/>
            <a:ext cx="12123039"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latin typeface="Arial"/>
              <a:cs typeface="Arial"/>
            </a:endParaRPr>
          </a:p>
          <a:p>
            <a:endParaRPr lang="en-US" sz="1100">
              <a:latin typeface="Calibri"/>
              <a:cs typeface="Calibri"/>
            </a:endParaRPr>
          </a:p>
        </p:txBody>
      </p:sp>
      <p:sp>
        <p:nvSpPr>
          <p:cNvPr id="2" name="TextBox 1">
            <a:extLst>
              <a:ext uri="{FF2B5EF4-FFF2-40B4-BE49-F238E27FC236}">
                <a16:creationId xmlns:a16="http://schemas.microsoft.com/office/drawing/2014/main" id="{F227E16A-BFB7-9932-09F2-6335295442DF}"/>
              </a:ext>
            </a:extLst>
          </p:cNvPr>
          <p:cNvSpPr txBox="1"/>
          <p:nvPr/>
        </p:nvSpPr>
        <p:spPr>
          <a:xfrm>
            <a:off x="68961" y="1451170"/>
            <a:ext cx="1212303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latin typeface="Noto Sans  "/>
              <a:cs typeface="Arial"/>
            </a:endParaRPr>
          </a:p>
          <a:p>
            <a:endParaRPr lang="en-US" sz="1200">
              <a:latin typeface="Noto Sans  "/>
              <a:cs typeface="Arial"/>
            </a:endParaRPr>
          </a:p>
          <a:p>
            <a:endParaRPr lang="en-US" sz="1200">
              <a:latin typeface="Noto Sans  "/>
              <a:cs typeface="Arial"/>
            </a:endParaRPr>
          </a:p>
          <a:p>
            <a:endParaRPr lang="en-US" sz="1200">
              <a:latin typeface="Noto Sans  "/>
              <a:cs typeface="Calibri"/>
            </a:endParaRPr>
          </a:p>
        </p:txBody>
      </p:sp>
      <p:sp>
        <p:nvSpPr>
          <p:cNvPr id="6" name="TextBox 5">
            <a:extLst>
              <a:ext uri="{FF2B5EF4-FFF2-40B4-BE49-F238E27FC236}">
                <a16:creationId xmlns:a16="http://schemas.microsoft.com/office/drawing/2014/main" id="{39A2783D-74EE-1E8F-CF60-6A1572CC666F}"/>
              </a:ext>
            </a:extLst>
          </p:cNvPr>
          <p:cNvSpPr txBox="1"/>
          <p:nvPr/>
        </p:nvSpPr>
        <p:spPr>
          <a:xfrm>
            <a:off x="73900" y="1412588"/>
            <a:ext cx="11970841" cy="4185761"/>
          </a:xfrm>
          <a:prstGeom prst="rect">
            <a:avLst/>
          </a:prstGeom>
          <a:noFill/>
        </p:spPr>
        <p:txBody>
          <a:bodyPr wrap="square" lIns="91440" tIns="45720" rIns="91440" bIns="45720" anchor="t">
            <a:spAutoFit/>
          </a:bodyPr>
          <a:lstStyle/>
          <a:p>
            <a:r>
              <a:rPr lang="en-US" sz="1400" b="0" i="0">
                <a:solidFill>
                  <a:srgbClr val="333333"/>
                </a:solidFill>
                <a:effectLst/>
                <a:latin typeface="Noto Sans  "/>
                <a:ea typeface="Open Sans"/>
                <a:cs typeface="Open Sans"/>
              </a:rPr>
              <a:t>  This month’s Safety moment is on </a:t>
            </a:r>
            <a:r>
              <a:rPr lang="en-US" sz="1400" b="1" i="0">
                <a:solidFill>
                  <a:srgbClr val="333333"/>
                </a:solidFill>
                <a:effectLst/>
                <a:latin typeface="Noto Sans  "/>
                <a:ea typeface="Open Sans"/>
                <a:cs typeface="Open Sans"/>
              </a:rPr>
              <a:t>Pushback Safety</a:t>
            </a:r>
            <a:r>
              <a:rPr lang="en-US" sz="1400" b="0" i="0">
                <a:solidFill>
                  <a:srgbClr val="333333"/>
                </a:solidFill>
                <a:effectLst/>
                <a:latin typeface="Noto Sans  "/>
                <a:ea typeface="Open Sans"/>
                <a:cs typeface="Open Sans"/>
              </a:rPr>
              <a:t>.  After recent incidents</a:t>
            </a:r>
            <a:r>
              <a:rPr lang="en-US" sz="1400">
                <a:solidFill>
                  <a:srgbClr val="333333"/>
                </a:solidFill>
                <a:latin typeface="Noto Sans  "/>
                <a:ea typeface="Open Sans"/>
                <a:cs typeface="Open Sans"/>
              </a:rPr>
              <a:t>,</a:t>
            </a:r>
            <a:r>
              <a:rPr lang="en-US" sz="1400" b="0" i="0">
                <a:solidFill>
                  <a:srgbClr val="333333"/>
                </a:solidFill>
                <a:effectLst/>
                <a:latin typeface="Noto Sans  "/>
                <a:ea typeface="Open Sans"/>
                <a:cs typeface="Open Sans"/>
              </a:rPr>
              <a:t> an EA system wide read n sign safety bulletin </a:t>
            </a:r>
            <a:r>
              <a:rPr lang="en-US" sz="1400">
                <a:solidFill>
                  <a:srgbClr val="333333"/>
                </a:solidFill>
                <a:latin typeface="Noto Sans  "/>
                <a:ea typeface="Open Sans"/>
                <a:cs typeface="Open Sans"/>
              </a:rPr>
              <a:t>was released  </a:t>
            </a:r>
            <a:r>
              <a:rPr lang="en-US" sz="1400" b="0" i="0">
                <a:solidFill>
                  <a:srgbClr val="333333"/>
                </a:solidFill>
                <a:effectLst/>
                <a:latin typeface="Noto Sans  "/>
                <a:ea typeface="Open Sans"/>
                <a:cs typeface="Open Sans"/>
              </a:rPr>
              <a:t>May </a:t>
            </a:r>
            <a:r>
              <a:rPr lang="en-US" sz="1400">
                <a:solidFill>
                  <a:srgbClr val="333333"/>
                </a:solidFill>
                <a:latin typeface="Noto Sans  "/>
                <a:ea typeface="Open Sans"/>
                <a:cs typeface="Open Sans"/>
              </a:rPr>
              <a:t>18th  </a:t>
            </a:r>
            <a:r>
              <a:rPr lang="en-US" sz="1400" b="0" i="0">
                <a:solidFill>
                  <a:srgbClr val="333333"/>
                </a:solidFill>
                <a:effectLst/>
                <a:latin typeface="Noto Sans  "/>
                <a:ea typeface="Open Sans"/>
                <a:cs typeface="Open Sans"/>
              </a:rPr>
              <a:t>to provide extra guidance for ground crews around pushback procedures</a:t>
            </a:r>
            <a:r>
              <a:rPr lang="en-US" sz="1400">
                <a:solidFill>
                  <a:srgbClr val="333333"/>
                </a:solidFill>
                <a:latin typeface="Noto Sans  "/>
                <a:ea typeface="Open Sans"/>
                <a:cs typeface="Open Sans"/>
              </a:rPr>
              <a:t>.</a:t>
            </a:r>
          </a:p>
          <a:p>
            <a:endParaRPr lang="en-US" sz="1400">
              <a:solidFill>
                <a:srgbClr val="333333"/>
              </a:solidFill>
              <a:latin typeface="Noto Sans  "/>
              <a:ea typeface="Open Sans"/>
              <a:cs typeface="Open Sans"/>
            </a:endParaRPr>
          </a:p>
          <a:p>
            <a:r>
              <a:rPr lang="en-US" sz="1400" b="0" i="0">
                <a:solidFill>
                  <a:srgbClr val="333333"/>
                </a:solidFill>
                <a:effectLst/>
                <a:latin typeface="Noto Sans  "/>
                <a:ea typeface="Open Sans"/>
                <a:cs typeface="Open Sans"/>
              </a:rPr>
              <a:t> The read n sign </a:t>
            </a:r>
            <a:r>
              <a:rPr lang="en-US" sz="1400">
                <a:solidFill>
                  <a:srgbClr val="333333"/>
                </a:solidFill>
                <a:latin typeface="Noto Sans  "/>
                <a:ea typeface="Open Sans"/>
                <a:cs typeface="Open Sans"/>
              </a:rPr>
              <a:t>focuses on</a:t>
            </a:r>
            <a:r>
              <a:rPr lang="en-US" sz="1400" b="0" i="0">
                <a:solidFill>
                  <a:srgbClr val="333333"/>
                </a:solidFill>
                <a:effectLst/>
                <a:latin typeface="Noto Sans  "/>
                <a:ea typeface="Open Sans"/>
                <a:cs typeface="Open Sans"/>
              </a:rPr>
              <a:t> the following areas:</a:t>
            </a:r>
          </a:p>
          <a:p>
            <a:pPr algn="l"/>
            <a:endParaRPr lang="en-US" sz="1400" b="0" i="0">
              <a:solidFill>
                <a:srgbClr val="333333"/>
              </a:solidFill>
              <a:effectLst/>
              <a:latin typeface="Noto Sans  "/>
            </a:endParaRPr>
          </a:p>
          <a:p>
            <a:pPr algn="l">
              <a:buFont typeface="Arial" panose="020B0604020202020204" pitchFamily="34" charset="0"/>
              <a:buChar char="•"/>
            </a:pPr>
            <a:r>
              <a:rPr lang="en-US" sz="1400" b="0" i="0">
                <a:solidFill>
                  <a:srgbClr val="333333"/>
                </a:solidFill>
                <a:effectLst/>
                <a:latin typeface="Noto Sans  "/>
                <a:ea typeface="Open Sans"/>
                <a:cs typeface="Open Sans"/>
              </a:rPr>
              <a:t>Tow bar connection / disconnection</a:t>
            </a:r>
          </a:p>
          <a:p>
            <a:pPr algn="l">
              <a:buFont typeface="Arial" panose="020B0604020202020204" pitchFamily="34" charset="0"/>
              <a:buChar char="•"/>
            </a:pPr>
            <a:r>
              <a:rPr lang="en-US" sz="1400" b="0" i="0">
                <a:solidFill>
                  <a:srgbClr val="333333"/>
                </a:solidFill>
                <a:effectLst/>
                <a:latin typeface="Noto Sans  "/>
                <a:ea typeface="Open Sans"/>
                <a:cs typeface="Open Sans"/>
              </a:rPr>
              <a:t>Pushback readiness/ hazard awareness and </a:t>
            </a:r>
            <a:r>
              <a:rPr lang="en-US" sz="1400">
                <a:solidFill>
                  <a:srgbClr val="333333"/>
                </a:solidFill>
                <a:latin typeface="Noto Sans  "/>
                <a:ea typeface="Open Sans"/>
                <a:cs typeface="Open Sans"/>
              </a:rPr>
              <a:t>troubleshooting</a:t>
            </a:r>
            <a:r>
              <a:rPr lang="en-US" sz="1400" b="0" i="0">
                <a:solidFill>
                  <a:srgbClr val="333333"/>
                </a:solidFill>
                <a:effectLst/>
                <a:latin typeface="Noto Sans  "/>
                <a:ea typeface="Open Sans"/>
                <a:cs typeface="Open Sans"/>
              </a:rPr>
              <a:t> pushback issues.</a:t>
            </a:r>
          </a:p>
          <a:p>
            <a:pPr algn="l">
              <a:buFont typeface="Arial" panose="020B0604020202020204" pitchFamily="34" charset="0"/>
              <a:buChar char="•"/>
            </a:pPr>
            <a:r>
              <a:rPr lang="en-US" sz="1400">
                <a:solidFill>
                  <a:srgbClr val="333333"/>
                </a:solidFill>
                <a:latin typeface="Noto Sans  "/>
                <a:ea typeface="Open Sans"/>
                <a:cs typeface="Open Sans"/>
              </a:rPr>
              <a:t>Headset</a:t>
            </a:r>
            <a:r>
              <a:rPr lang="en-US" sz="1400" b="0" i="0">
                <a:solidFill>
                  <a:srgbClr val="333333"/>
                </a:solidFill>
                <a:effectLst/>
                <a:latin typeface="Noto Sans  "/>
                <a:ea typeface="Open Sans"/>
                <a:cs typeface="Open Sans"/>
              </a:rPr>
              <a:t> Communications</a:t>
            </a:r>
          </a:p>
          <a:p>
            <a:pPr algn="l">
              <a:buFont typeface="Arial" panose="020B0604020202020204" pitchFamily="34" charset="0"/>
              <a:buChar char="•"/>
            </a:pPr>
            <a:r>
              <a:rPr lang="en-US" sz="1400" b="0" i="0">
                <a:solidFill>
                  <a:srgbClr val="333333"/>
                </a:solidFill>
                <a:effectLst/>
                <a:latin typeface="Noto Sans  "/>
              </a:rPr>
              <a:t>Wing Walker Requirements.</a:t>
            </a:r>
          </a:p>
          <a:p>
            <a:pPr algn="l"/>
            <a:endParaRPr lang="en-US" sz="1400" b="0" i="0">
              <a:solidFill>
                <a:srgbClr val="333333"/>
              </a:solidFill>
              <a:effectLst/>
              <a:latin typeface="Noto Sans  "/>
            </a:endParaRPr>
          </a:p>
          <a:p>
            <a:pPr algn="l"/>
            <a:r>
              <a:rPr lang="en-US" sz="1400" b="1" i="0">
                <a:solidFill>
                  <a:srgbClr val="111111"/>
                </a:solidFill>
                <a:effectLst/>
                <a:latin typeface="Noto Sans  "/>
              </a:rPr>
              <a:t>Working Safely</a:t>
            </a:r>
            <a:endParaRPr lang="en-US" sz="1400" b="0" i="0">
              <a:solidFill>
                <a:srgbClr val="333333"/>
              </a:solidFill>
              <a:effectLst/>
              <a:latin typeface="Noto Sans  "/>
            </a:endParaRPr>
          </a:p>
          <a:p>
            <a:pPr algn="l"/>
            <a:endParaRPr lang="en-US" sz="1400" b="0" i="0">
              <a:solidFill>
                <a:srgbClr val="333333"/>
              </a:solidFill>
              <a:effectLst/>
              <a:latin typeface="Noto Sans  "/>
            </a:endParaRPr>
          </a:p>
          <a:p>
            <a:pPr algn="l">
              <a:buFont typeface="Arial" panose="020B0604020202020204" pitchFamily="34" charset="0"/>
              <a:buChar char="•"/>
            </a:pPr>
            <a:r>
              <a:rPr lang="en-US" sz="1400" b="0" i="0">
                <a:solidFill>
                  <a:srgbClr val="333333"/>
                </a:solidFill>
                <a:effectLst/>
                <a:latin typeface="Noto Sans  "/>
              </a:rPr>
              <a:t>Work Safe and within your limits. There are times when we experience a high frequency of flights to service. Slow things down and take each task one at a time, one flight at time.</a:t>
            </a:r>
          </a:p>
          <a:p>
            <a:pPr algn="l">
              <a:buFont typeface="Arial" panose="020B0604020202020204" pitchFamily="34" charset="0"/>
              <a:buChar char="•"/>
            </a:pPr>
            <a:r>
              <a:rPr lang="en-US" sz="1400" b="0" i="0">
                <a:solidFill>
                  <a:srgbClr val="333333"/>
                </a:solidFill>
                <a:effectLst/>
                <a:latin typeface="Noto Sans  "/>
              </a:rPr>
              <a:t>Follow safety standards and procedures! Standards are in place to ensure the task is completed not only efficiently but safely.</a:t>
            </a:r>
          </a:p>
          <a:p>
            <a:pPr algn="l">
              <a:buFont typeface="Arial" panose="020B0604020202020204" pitchFamily="34" charset="0"/>
              <a:buChar char="•"/>
            </a:pPr>
            <a:r>
              <a:rPr lang="en-US" sz="1400" b="0" i="0">
                <a:solidFill>
                  <a:srgbClr val="333333"/>
                </a:solidFill>
                <a:effectLst/>
                <a:latin typeface="Noto Sans  "/>
              </a:rPr>
              <a:t>Taking shortcuts often feels like the easier and fastest way to complete a task, but they often lead to an incident or injury and adds time by causing delays or cancelations.</a:t>
            </a:r>
          </a:p>
          <a:p>
            <a:pPr algn="l">
              <a:buFont typeface="Arial" panose="020B0604020202020204" pitchFamily="34" charset="0"/>
              <a:buChar char="•"/>
            </a:pPr>
            <a:r>
              <a:rPr lang="en-US" sz="1400" b="0" i="0">
                <a:solidFill>
                  <a:srgbClr val="333333"/>
                </a:solidFill>
                <a:effectLst/>
                <a:latin typeface="Noto Sans  "/>
              </a:rPr>
              <a:t>Should you have any questions or need to review any of the processes related to your role, please reach out to a member of your leadership team. We are here to support you!</a:t>
            </a:r>
          </a:p>
        </p:txBody>
      </p:sp>
      <p:pic>
        <p:nvPicPr>
          <p:cNvPr id="5" name="Picture 6">
            <a:extLst>
              <a:ext uri="{FF2B5EF4-FFF2-40B4-BE49-F238E27FC236}">
                <a16:creationId xmlns:a16="http://schemas.microsoft.com/office/drawing/2014/main" id="{22EF408C-09AE-160B-4DBD-B0C81C0583E5}"/>
              </a:ext>
            </a:extLst>
          </p:cNvPr>
          <p:cNvPicPr>
            <a:picLocks noChangeAspect="1"/>
          </p:cNvPicPr>
          <p:nvPr/>
        </p:nvPicPr>
        <p:blipFill rotWithShape="1">
          <a:blip r:embed="rId4"/>
          <a:srcRect t="8301" r="-588" b="8000"/>
          <a:stretch/>
        </p:blipFill>
        <p:spPr>
          <a:xfrm>
            <a:off x="8108862" y="1866668"/>
            <a:ext cx="3651186" cy="1999651"/>
          </a:xfrm>
          <a:prstGeom prst="rect">
            <a:avLst/>
          </a:prstGeom>
        </p:spPr>
      </p:pic>
    </p:spTree>
    <p:extLst>
      <p:ext uri="{BB962C8B-B14F-4D97-AF65-F5344CB8AC3E}">
        <p14:creationId xmlns:p14="http://schemas.microsoft.com/office/powerpoint/2010/main" val="1425201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a:latin typeface="Noto Sans  "/>
                <a:ea typeface="Noto Sans"/>
                <a:cs typeface="Noto Sans"/>
              </a:rPr>
              <a:t>PCI Compliance</a:t>
            </a:r>
            <a:endParaRPr lang="en-US"/>
          </a:p>
          <a:p>
            <a:endParaRPr lang="en-US" sz="2200">
              <a:latin typeface="Noto Sans  "/>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pic>
        <p:nvPicPr>
          <p:cNvPr id="12" name="Picture 11">
            <a:extLst>
              <a:ext uri="{FF2B5EF4-FFF2-40B4-BE49-F238E27FC236}">
                <a16:creationId xmlns:a16="http://schemas.microsoft.com/office/drawing/2014/main" id="{2F091BC0-F5DA-29A3-14AF-C1671457A563}"/>
              </a:ext>
            </a:extLst>
          </p:cNvPr>
          <p:cNvPicPr>
            <a:picLocks noChangeAspect="1"/>
          </p:cNvPicPr>
          <p:nvPr/>
        </p:nvPicPr>
        <p:blipFill>
          <a:blip r:embed="rId4"/>
          <a:stretch>
            <a:fillRect/>
          </a:stretch>
        </p:blipFill>
        <p:spPr>
          <a:xfrm>
            <a:off x="10078751" y="2208179"/>
            <a:ext cx="1971675" cy="914400"/>
          </a:xfrm>
          <a:prstGeom prst="rect">
            <a:avLst/>
          </a:prstGeom>
        </p:spPr>
      </p:pic>
      <p:sp>
        <p:nvSpPr>
          <p:cNvPr id="13" name="TextBox 12">
            <a:extLst>
              <a:ext uri="{FF2B5EF4-FFF2-40B4-BE49-F238E27FC236}">
                <a16:creationId xmlns:a16="http://schemas.microsoft.com/office/drawing/2014/main" id="{16CFAE3F-0B57-D2B8-3EBC-59B3E7604F65}"/>
              </a:ext>
            </a:extLst>
          </p:cNvPr>
          <p:cNvSpPr txBox="1"/>
          <p:nvPr/>
        </p:nvSpPr>
        <p:spPr>
          <a:xfrm>
            <a:off x="1726621" y="1386131"/>
            <a:ext cx="9616628" cy="369332"/>
          </a:xfrm>
          <a:prstGeom prst="rect">
            <a:avLst/>
          </a:prstGeom>
          <a:noFill/>
        </p:spPr>
        <p:txBody>
          <a:bodyPr wrap="square" rtlCol="0">
            <a:spAutoFit/>
          </a:bodyPr>
          <a:lstStyle/>
          <a:p>
            <a:r>
              <a:rPr lang="en-CA"/>
              <a:t>April                                                                                      Year To Date</a:t>
            </a:r>
          </a:p>
        </p:txBody>
      </p:sp>
      <p:pic>
        <p:nvPicPr>
          <p:cNvPr id="3" name="Picture 2">
            <a:extLst>
              <a:ext uri="{FF2B5EF4-FFF2-40B4-BE49-F238E27FC236}">
                <a16:creationId xmlns:a16="http://schemas.microsoft.com/office/drawing/2014/main" id="{8F9B6655-89BE-2438-1105-989535FB9E4A}"/>
              </a:ext>
            </a:extLst>
          </p:cNvPr>
          <p:cNvPicPr>
            <a:picLocks noChangeAspect="1"/>
          </p:cNvPicPr>
          <p:nvPr/>
        </p:nvPicPr>
        <p:blipFill>
          <a:blip r:embed="rId5"/>
          <a:stretch>
            <a:fillRect/>
          </a:stretch>
        </p:blipFill>
        <p:spPr>
          <a:xfrm>
            <a:off x="205222" y="2077415"/>
            <a:ext cx="3889899" cy="2842190"/>
          </a:xfrm>
          <a:prstGeom prst="rect">
            <a:avLst/>
          </a:prstGeom>
        </p:spPr>
      </p:pic>
      <p:pic>
        <p:nvPicPr>
          <p:cNvPr id="9" name="Picture 8">
            <a:extLst>
              <a:ext uri="{FF2B5EF4-FFF2-40B4-BE49-F238E27FC236}">
                <a16:creationId xmlns:a16="http://schemas.microsoft.com/office/drawing/2014/main" id="{A1274D0C-A9FB-9033-CF30-4D5542F8C0FB}"/>
              </a:ext>
            </a:extLst>
          </p:cNvPr>
          <p:cNvPicPr>
            <a:picLocks noChangeAspect="1"/>
          </p:cNvPicPr>
          <p:nvPr/>
        </p:nvPicPr>
        <p:blipFill>
          <a:blip r:embed="rId6"/>
          <a:stretch>
            <a:fillRect/>
          </a:stretch>
        </p:blipFill>
        <p:spPr>
          <a:xfrm>
            <a:off x="3530886" y="2374983"/>
            <a:ext cx="1885950" cy="790575"/>
          </a:xfrm>
          <a:prstGeom prst="rect">
            <a:avLst/>
          </a:prstGeom>
        </p:spPr>
      </p:pic>
      <p:pic>
        <p:nvPicPr>
          <p:cNvPr id="14" name="Picture 13">
            <a:extLst>
              <a:ext uri="{FF2B5EF4-FFF2-40B4-BE49-F238E27FC236}">
                <a16:creationId xmlns:a16="http://schemas.microsoft.com/office/drawing/2014/main" id="{A403895E-8ABD-0323-E946-78743C3AA25E}"/>
              </a:ext>
            </a:extLst>
          </p:cNvPr>
          <p:cNvPicPr>
            <a:picLocks noChangeAspect="1"/>
          </p:cNvPicPr>
          <p:nvPr/>
        </p:nvPicPr>
        <p:blipFill>
          <a:blip r:embed="rId7"/>
          <a:stretch>
            <a:fillRect/>
          </a:stretch>
        </p:blipFill>
        <p:spPr>
          <a:xfrm>
            <a:off x="6307279" y="1705972"/>
            <a:ext cx="3771472" cy="3213633"/>
          </a:xfrm>
          <a:prstGeom prst="rect">
            <a:avLst/>
          </a:prstGeom>
        </p:spPr>
      </p:pic>
      <p:sp>
        <p:nvSpPr>
          <p:cNvPr id="15" name="TextBox 14">
            <a:extLst>
              <a:ext uri="{FF2B5EF4-FFF2-40B4-BE49-F238E27FC236}">
                <a16:creationId xmlns:a16="http://schemas.microsoft.com/office/drawing/2014/main" id="{18AF192B-42A8-C2F7-D353-A004D6A589F0}"/>
              </a:ext>
            </a:extLst>
          </p:cNvPr>
          <p:cNvSpPr txBox="1"/>
          <p:nvPr/>
        </p:nvSpPr>
        <p:spPr>
          <a:xfrm>
            <a:off x="1517301" y="5014127"/>
            <a:ext cx="1668026" cy="707886"/>
          </a:xfrm>
          <a:prstGeom prst="rect">
            <a:avLst/>
          </a:prstGeom>
          <a:noFill/>
        </p:spPr>
        <p:txBody>
          <a:bodyPr wrap="square" rtlCol="0">
            <a:spAutoFit/>
          </a:bodyPr>
          <a:lstStyle/>
          <a:p>
            <a:r>
              <a:rPr lang="en-CA" sz="4000"/>
              <a:t>100%!</a:t>
            </a:r>
          </a:p>
        </p:txBody>
      </p:sp>
    </p:spTree>
    <p:extLst>
      <p:ext uri="{BB962C8B-B14F-4D97-AF65-F5344CB8AC3E}">
        <p14:creationId xmlns:p14="http://schemas.microsoft.com/office/powerpoint/2010/main" val="1856793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b="1">
                <a:solidFill>
                  <a:schemeClr val="bg1"/>
                </a:solidFill>
                <a:latin typeface="Noto Sans  "/>
                <a:ea typeface="Noto Sans"/>
                <a:cs typeface="Noto Sans"/>
              </a:rPr>
              <a:t>Safety and Quality Updates</a:t>
            </a:r>
            <a:endParaRPr lang="en-US" sz="2400" b="1" i="0" u="none" strike="noStrike" kern="1200" cap="none" spc="0" normalizeH="0" baseline="0" noProof="0">
              <a:ln>
                <a:noFill/>
              </a:ln>
              <a:solidFill>
                <a:schemeClr val="bg1"/>
              </a:solidFill>
              <a:effectLst/>
              <a:uLnTx/>
              <a:uFillTx/>
              <a:latin typeface="Noto Sans  "/>
              <a:ea typeface="Noto Sans"/>
              <a:cs typeface="Noto Sans"/>
            </a:endParaRPr>
          </a:p>
          <a:p>
            <a:endParaRPr lang="en-US" sz="2200">
              <a:latin typeface="Noto Sans  "/>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pic>
        <p:nvPicPr>
          <p:cNvPr id="10" name="Picture 9">
            <a:extLst>
              <a:ext uri="{FF2B5EF4-FFF2-40B4-BE49-F238E27FC236}">
                <a16:creationId xmlns:a16="http://schemas.microsoft.com/office/drawing/2014/main" id="{D9A09543-2728-E71A-0ACB-20DBA22A672E}"/>
              </a:ext>
            </a:extLst>
          </p:cNvPr>
          <p:cNvPicPr>
            <a:picLocks noChangeAspect="1"/>
          </p:cNvPicPr>
          <p:nvPr/>
        </p:nvPicPr>
        <p:blipFill>
          <a:blip r:embed="rId4"/>
          <a:stretch>
            <a:fillRect/>
          </a:stretch>
        </p:blipFill>
        <p:spPr>
          <a:xfrm>
            <a:off x="481777" y="2643455"/>
            <a:ext cx="5610225" cy="2524125"/>
          </a:xfrm>
          <a:prstGeom prst="rect">
            <a:avLst/>
          </a:prstGeom>
        </p:spPr>
      </p:pic>
      <p:pic>
        <p:nvPicPr>
          <p:cNvPr id="12" name="Picture 11">
            <a:extLst>
              <a:ext uri="{FF2B5EF4-FFF2-40B4-BE49-F238E27FC236}">
                <a16:creationId xmlns:a16="http://schemas.microsoft.com/office/drawing/2014/main" id="{5783F424-5401-74BA-2364-2E8835781B2B}"/>
              </a:ext>
            </a:extLst>
          </p:cNvPr>
          <p:cNvPicPr>
            <a:picLocks noChangeAspect="1"/>
          </p:cNvPicPr>
          <p:nvPr/>
        </p:nvPicPr>
        <p:blipFill>
          <a:blip r:embed="rId5"/>
          <a:stretch>
            <a:fillRect/>
          </a:stretch>
        </p:blipFill>
        <p:spPr>
          <a:xfrm>
            <a:off x="5990152" y="2800239"/>
            <a:ext cx="5543550" cy="2009775"/>
          </a:xfrm>
          <a:prstGeom prst="rect">
            <a:avLst/>
          </a:prstGeom>
        </p:spPr>
      </p:pic>
      <p:pic>
        <p:nvPicPr>
          <p:cNvPr id="14" name="Picture 13">
            <a:extLst>
              <a:ext uri="{FF2B5EF4-FFF2-40B4-BE49-F238E27FC236}">
                <a16:creationId xmlns:a16="http://schemas.microsoft.com/office/drawing/2014/main" id="{71D77340-1462-EBAB-C851-16D3D9052978}"/>
              </a:ext>
            </a:extLst>
          </p:cNvPr>
          <p:cNvPicPr>
            <a:picLocks noChangeAspect="1"/>
          </p:cNvPicPr>
          <p:nvPr/>
        </p:nvPicPr>
        <p:blipFill>
          <a:blip r:embed="rId6"/>
          <a:stretch>
            <a:fillRect/>
          </a:stretch>
        </p:blipFill>
        <p:spPr>
          <a:xfrm>
            <a:off x="1358265" y="1242523"/>
            <a:ext cx="8743950" cy="1200150"/>
          </a:xfrm>
          <a:prstGeom prst="rect">
            <a:avLst/>
          </a:prstGeom>
        </p:spPr>
      </p:pic>
    </p:spTree>
    <p:extLst>
      <p:ext uri="{BB962C8B-B14F-4D97-AF65-F5344CB8AC3E}">
        <p14:creationId xmlns:p14="http://schemas.microsoft.com/office/powerpoint/2010/main" val="2449675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b="1">
                <a:latin typeface="Noto Sans  "/>
                <a:ea typeface="Noto Sans"/>
                <a:cs typeface="Noto Sans"/>
              </a:rPr>
              <a:t>Safety </a:t>
            </a:r>
            <a:r>
              <a:rPr lang="en-US" sz="2400">
                <a:latin typeface="Noto Sans  "/>
                <a:ea typeface="Noto Sans"/>
                <a:cs typeface="Noto Sans"/>
              </a:rPr>
              <a:t>Dashboard Portal</a:t>
            </a:r>
            <a:endParaRPr lang="en-US" sz="2400" b="1" i="0" u="none" strike="noStrike" kern="1200" cap="none" spc="0" normalizeH="0" baseline="0" noProof="0">
              <a:ln>
                <a:noFill/>
              </a:ln>
              <a:effectLst/>
              <a:uLnTx/>
              <a:uFillTx/>
              <a:latin typeface="Noto Sans  "/>
              <a:ea typeface="Noto Sans"/>
              <a:cs typeface="Noto Sans"/>
            </a:endParaRPr>
          </a:p>
          <a:p>
            <a:endParaRPr lang="en-US" sz="2200">
              <a:latin typeface="Noto Sans  "/>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2" name="TextBox 1">
            <a:extLst>
              <a:ext uri="{FF2B5EF4-FFF2-40B4-BE49-F238E27FC236}">
                <a16:creationId xmlns:a16="http://schemas.microsoft.com/office/drawing/2014/main" id="{73CF7B11-5760-1C5B-A56D-1C241C6A1AFC}"/>
              </a:ext>
            </a:extLst>
          </p:cNvPr>
          <p:cNvSpPr txBox="1"/>
          <p:nvPr/>
        </p:nvSpPr>
        <p:spPr>
          <a:xfrm>
            <a:off x="3307976" y="1613647"/>
            <a:ext cx="50560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Updates on Safety Dashboard Portal</a:t>
            </a:r>
          </a:p>
        </p:txBody>
      </p:sp>
    </p:spTree>
    <p:extLst>
      <p:ext uri="{BB962C8B-B14F-4D97-AF65-F5344CB8AC3E}">
        <p14:creationId xmlns:p14="http://schemas.microsoft.com/office/powerpoint/2010/main" val="2789744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b="1">
                <a:solidFill>
                  <a:schemeClr val="bg1"/>
                </a:solidFill>
                <a:latin typeface="Noto Sans  "/>
                <a:ea typeface="Noto Sans"/>
                <a:cs typeface="Noto Sans"/>
              </a:rPr>
              <a:t>Safety and Quality Updates</a:t>
            </a:r>
            <a:endParaRPr lang="en-US" sz="2400" b="1" i="0" u="none" strike="noStrike" kern="1200" cap="none" spc="0" normalizeH="0" baseline="0" noProof="0">
              <a:ln>
                <a:noFill/>
              </a:ln>
              <a:solidFill>
                <a:schemeClr val="bg1"/>
              </a:solidFill>
              <a:effectLst/>
              <a:uLnTx/>
              <a:uFillTx/>
              <a:latin typeface="Noto Sans  "/>
              <a:ea typeface="Noto Sans"/>
              <a:cs typeface="Noto Sans"/>
            </a:endParaRPr>
          </a:p>
          <a:p>
            <a:endParaRPr lang="en-US" sz="2200">
              <a:latin typeface="Noto Sans  "/>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pic>
        <p:nvPicPr>
          <p:cNvPr id="5" name="Picture 4">
            <a:extLst>
              <a:ext uri="{FF2B5EF4-FFF2-40B4-BE49-F238E27FC236}">
                <a16:creationId xmlns:a16="http://schemas.microsoft.com/office/drawing/2014/main" id="{59F29B38-1728-F0C9-CD32-146ECDE6947F}"/>
              </a:ext>
            </a:extLst>
          </p:cNvPr>
          <p:cNvPicPr>
            <a:picLocks noChangeAspect="1"/>
          </p:cNvPicPr>
          <p:nvPr/>
        </p:nvPicPr>
        <p:blipFill>
          <a:blip r:embed="rId4"/>
          <a:stretch>
            <a:fillRect/>
          </a:stretch>
        </p:blipFill>
        <p:spPr>
          <a:xfrm>
            <a:off x="0" y="1598554"/>
            <a:ext cx="7328079" cy="1000125"/>
          </a:xfrm>
          <a:prstGeom prst="rect">
            <a:avLst/>
          </a:prstGeom>
        </p:spPr>
      </p:pic>
      <p:pic>
        <p:nvPicPr>
          <p:cNvPr id="7" name="Picture 6">
            <a:extLst>
              <a:ext uri="{FF2B5EF4-FFF2-40B4-BE49-F238E27FC236}">
                <a16:creationId xmlns:a16="http://schemas.microsoft.com/office/drawing/2014/main" id="{902E7DEB-7C46-DED0-C9BC-88A224191FCE}"/>
              </a:ext>
            </a:extLst>
          </p:cNvPr>
          <p:cNvPicPr>
            <a:picLocks noChangeAspect="1"/>
          </p:cNvPicPr>
          <p:nvPr/>
        </p:nvPicPr>
        <p:blipFill>
          <a:blip r:embed="rId5"/>
          <a:stretch>
            <a:fillRect/>
          </a:stretch>
        </p:blipFill>
        <p:spPr>
          <a:xfrm>
            <a:off x="331497" y="2598679"/>
            <a:ext cx="7086734" cy="981075"/>
          </a:xfrm>
          <a:prstGeom prst="rect">
            <a:avLst/>
          </a:prstGeom>
        </p:spPr>
      </p:pic>
    </p:spTree>
    <p:extLst>
      <p:ext uri="{BB962C8B-B14F-4D97-AF65-F5344CB8AC3E}">
        <p14:creationId xmlns:p14="http://schemas.microsoft.com/office/powerpoint/2010/main" val="2425182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a:latin typeface="Noto Sans  "/>
                <a:ea typeface="Noto Sans"/>
                <a:cs typeface="Noto Sans"/>
              </a:rPr>
              <a:t>Safety Action Log</a:t>
            </a:r>
            <a:endParaRPr lang="en-US" sz="2400" b="1" i="0" u="none" strike="noStrike" kern="1200" cap="none" spc="0" normalizeH="0" baseline="0" noProof="0">
              <a:ln>
                <a:noFill/>
              </a:ln>
              <a:effectLst/>
              <a:uLnTx/>
              <a:uFillTx/>
              <a:latin typeface="Noto Sans  "/>
              <a:ea typeface="Noto Sans"/>
              <a:cs typeface="Noto Sans"/>
            </a:endParaRPr>
          </a:p>
          <a:p>
            <a:endParaRPr lang="en-US" sz="2200">
              <a:latin typeface="Noto Sans  "/>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graphicFrame>
        <p:nvGraphicFramePr>
          <p:cNvPr id="3" name="Table 2">
            <a:extLst>
              <a:ext uri="{FF2B5EF4-FFF2-40B4-BE49-F238E27FC236}">
                <a16:creationId xmlns:a16="http://schemas.microsoft.com/office/drawing/2014/main" id="{B0FB135F-00A0-79DE-FA9B-6FE6A7ABD055}"/>
              </a:ext>
            </a:extLst>
          </p:cNvPr>
          <p:cNvGraphicFramePr>
            <a:graphicFrameLocks noGrp="1"/>
          </p:cNvGraphicFramePr>
          <p:nvPr>
            <p:extLst>
              <p:ext uri="{D42A27DB-BD31-4B8C-83A1-F6EECF244321}">
                <p14:modId xmlns:p14="http://schemas.microsoft.com/office/powerpoint/2010/main" val="173905474"/>
              </p:ext>
            </p:extLst>
          </p:nvPr>
        </p:nvGraphicFramePr>
        <p:xfrm>
          <a:off x="81487" y="1338671"/>
          <a:ext cx="12015907" cy="5434245"/>
        </p:xfrm>
        <a:graphic>
          <a:graphicData uri="http://schemas.openxmlformats.org/drawingml/2006/table">
            <a:tbl>
              <a:tblPr firstRow="1" firstCol="1" bandRow="1">
                <a:tableStyleId>{5C22544A-7EE6-4342-B048-85BDC9FD1C3A}</a:tableStyleId>
              </a:tblPr>
              <a:tblGrid>
                <a:gridCol w="2271405">
                  <a:extLst>
                    <a:ext uri="{9D8B030D-6E8A-4147-A177-3AD203B41FA5}">
                      <a16:colId xmlns:a16="http://schemas.microsoft.com/office/drawing/2014/main" val="3900398641"/>
                    </a:ext>
                  </a:extLst>
                </a:gridCol>
                <a:gridCol w="1330890">
                  <a:extLst>
                    <a:ext uri="{9D8B030D-6E8A-4147-A177-3AD203B41FA5}">
                      <a16:colId xmlns:a16="http://schemas.microsoft.com/office/drawing/2014/main" val="3888018842"/>
                    </a:ext>
                  </a:extLst>
                </a:gridCol>
                <a:gridCol w="2196041">
                  <a:extLst>
                    <a:ext uri="{9D8B030D-6E8A-4147-A177-3AD203B41FA5}">
                      <a16:colId xmlns:a16="http://schemas.microsoft.com/office/drawing/2014/main" val="3350270322"/>
                    </a:ext>
                  </a:extLst>
                </a:gridCol>
                <a:gridCol w="2980725">
                  <a:extLst>
                    <a:ext uri="{9D8B030D-6E8A-4147-A177-3AD203B41FA5}">
                      <a16:colId xmlns:a16="http://schemas.microsoft.com/office/drawing/2014/main" val="1688537087"/>
                    </a:ext>
                  </a:extLst>
                </a:gridCol>
                <a:gridCol w="3236846">
                  <a:extLst>
                    <a:ext uri="{9D8B030D-6E8A-4147-A177-3AD203B41FA5}">
                      <a16:colId xmlns:a16="http://schemas.microsoft.com/office/drawing/2014/main" val="3264559883"/>
                    </a:ext>
                  </a:extLst>
                </a:gridCol>
              </a:tblGrid>
              <a:tr h="565545">
                <a:tc>
                  <a:txBody>
                    <a:bodyPr/>
                    <a:lstStyle/>
                    <a:p>
                      <a:pPr marL="0" algn="ctr" rtl="0" eaLnBrk="1" latinLnBrk="0" hangingPunct="1">
                        <a:lnSpc>
                          <a:spcPct val="106000"/>
                        </a:lnSpc>
                        <a:spcBef>
                          <a:spcPts val="0"/>
                        </a:spcBef>
                        <a:spcAft>
                          <a:spcPts val="0"/>
                        </a:spcAft>
                      </a:pPr>
                      <a:r>
                        <a:rPr lang="en-US" sz="1400" kern="1200" spc="0">
                          <a:solidFill>
                            <a:schemeClr val="bg1"/>
                          </a:solidFill>
                          <a:effectLst/>
                          <a:latin typeface="Noto Sans  "/>
                        </a:rPr>
                        <a:t>Category</a:t>
                      </a:r>
                    </a:p>
                  </a:txBody>
                  <a:tcPr marL="0" marR="0" marT="0" marB="0" anchor="ctr">
                    <a:solidFill>
                      <a:schemeClr val="tx2"/>
                    </a:solidFill>
                  </a:tcPr>
                </a:tc>
                <a:tc>
                  <a:txBody>
                    <a:bodyPr/>
                    <a:lstStyle/>
                    <a:p>
                      <a:pPr marL="0" algn="ctr" rtl="0" eaLnBrk="1" latinLnBrk="0" hangingPunct="1">
                        <a:spcBef>
                          <a:spcPts val="0"/>
                        </a:spcBef>
                        <a:spcAft>
                          <a:spcPts val="0"/>
                        </a:spcAft>
                      </a:pPr>
                      <a:r>
                        <a:rPr lang="en-US" sz="1400" kern="1200" spc="0">
                          <a:solidFill>
                            <a:schemeClr val="bg1"/>
                          </a:solidFill>
                          <a:effectLst/>
                          <a:latin typeface="Noto Sans  "/>
                        </a:rPr>
                        <a:t>Status</a:t>
                      </a:r>
                      <a:endParaRPr lang="en-US" sz="1400">
                        <a:solidFill>
                          <a:schemeClr val="bg1"/>
                        </a:solidFill>
                        <a:effectLst/>
                        <a:latin typeface="Noto Sans  "/>
                      </a:endParaRPr>
                    </a:p>
                  </a:txBody>
                  <a:tcPr marL="0" marR="0" marT="0" marB="0" anchor="ctr">
                    <a:solidFill>
                      <a:schemeClr val="tx2"/>
                    </a:solidFill>
                  </a:tcPr>
                </a:tc>
                <a:tc>
                  <a:txBody>
                    <a:bodyPr/>
                    <a:lstStyle/>
                    <a:p>
                      <a:pPr marL="0" marR="0" indent="0" algn="ctr" rtl="0" eaLnBrk="1" fontAlgn="auto" latinLnBrk="0" hangingPunct="1">
                        <a:spcBef>
                          <a:spcPts val="0"/>
                        </a:spcBef>
                        <a:spcAft>
                          <a:spcPts val="0"/>
                        </a:spcAft>
                      </a:pPr>
                      <a:r>
                        <a:rPr lang="en-US" sz="1400" kern="1200" spc="0">
                          <a:solidFill>
                            <a:schemeClr val="bg1"/>
                          </a:solidFill>
                          <a:effectLst/>
                          <a:latin typeface="Noto Sans  "/>
                        </a:rPr>
                        <a:t>Identified/Trend</a:t>
                      </a:r>
                      <a:endParaRPr lang="en-US" sz="1400">
                        <a:solidFill>
                          <a:schemeClr val="bg1"/>
                        </a:solidFill>
                        <a:effectLst/>
                        <a:latin typeface="Noto Sans  "/>
                      </a:endParaRPr>
                    </a:p>
                  </a:txBody>
                  <a:tcPr marL="0" marR="0" marT="0" marB="0" anchor="ctr">
                    <a:solidFill>
                      <a:schemeClr val="tx2"/>
                    </a:solidFill>
                  </a:tcPr>
                </a:tc>
                <a:tc>
                  <a:txBody>
                    <a:bodyPr/>
                    <a:lstStyle/>
                    <a:p>
                      <a:pPr marL="0" marR="0" indent="0" algn="ctr" rtl="0" eaLnBrk="1" fontAlgn="auto" latinLnBrk="0" hangingPunct="1">
                        <a:spcBef>
                          <a:spcPts val="0"/>
                        </a:spcBef>
                        <a:spcAft>
                          <a:spcPts val="0"/>
                        </a:spcAft>
                      </a:pPr>
                      <a:r>
                        <a:rPr lang="en-US" sz="1400" kern="1200" spc="0">
                          <a:solidFill>
                            <a:schemeClr val="bg1"/>
                          </a:solidFill>
                          <a:effectLst/>
                          <a:latin typeface="Noto Sans  "/>
                        </a:rPr>
                        <a:t>Factors</a:t>
                      </a:r>
                    </a:p>
                  </a:txBody>
                  <a:tcPr marL="0" marR="0" marT="0" marB="0" anchor="ctr">
                    <a:solidFill>
                      <a:schemeClr val="tx2"/>
                    </a:solidFill>
                  </a:tcPr>
                </a:tc>
                <a:tc>
                  <a:txBody>
                    <a:bodyPr/>
                    <a:lstStyle/>
                    <a:p>
                      <a:pPr marL="0" marR="0" indent="0" algn="ctr" rtl="0" eaLnBrk="1" fontAlgn="auto" latinLnBrk="0" hangingPunct="1">
                        <a:spcBef>
                          <a:spcPts val="0"/>
                        </a:spcBef>
                        <a:spcAft>
                          <a:spcPts val="0"/>
                        </a:spcAft>
                      </a:pPr>
                      <a:r>
                        <a:rPr lang="en-US" sz="1400" kern="1200" spc="0">
                          <a:solidFill>
                            <a:schemeClr val="bg1"/>
                          </a:solidFill>
                          <a:effectLst/>
                          <a:latin typeface="Noto Sans  "/>
                        </a:rPr>
                        <a:t>CAP/Mitigation</a:t>
                      </a:r>
                      <a:endParaRPr lang="en-US" sz="1400">
                        <a:solidFill>
                          <a:schemeClr val="bg1"/>
                        </a:solidFill>
                        <a:effectLst/>
                        <a:latin typeface="Noto Sans  "/>
                      </a:endParaRPr>
                    </a:p>
                  </a:txBody>
                  <a:tcPr marL="0" marR="0" marT="0" marB="0" anchor="ctr">
                    <a:solidFill>
                      <a:schemeClr val="tx2"/>
                    </a:solidFill>
                  </a:tcPr>
                </a:tc>
                <a:extLst>
                  <a:ext uri="{0D108BD9-81ED-4DB2-BD59-A6C34878D82A}">
                    <a16:rowId xmlns:a16="http://schemas.microsoft.com/office/drawing/2014/main" val="3882126936"/>
                  </a:ext>
                </a:extLst>
              </a:tr>
              <a:tr h="749935">
                <a:tc>
                  <a:txBody>
                    <a:bodyPr/>
                    <a:lstStyle/>
                    <a:p>
                      <a:pPr marL="0" algn="ctr" rtl="0" eaLnBrk="1" latinLnBrk="0" hangingPunct="1">
                        <a:lnSpc>
                          <a:spcPct val="106000"/>
                        </a:lnSpc>
                        <a:spcBef>
                          <a:spcPts val="0"/>
                        </a:spcBef>
                        <a:spcAft>
                          <a:spcPts val="0"/>
                        </a:spcAft>
                      </a:pPr>
                      <a:r>
                        <a:rPr lang="en-US" sz="1200" spc="0" baseline="0">
                          <a:effectLst/>
                          <a:latin typeface="Noto Sans  "/>
                        </a:rPr>
                        <a:t>OSH-   Body Mechanics Program(s)</a:t>
                      </a:r>
                    </a:p>
                  </a:txBody>
                  <a:tcPr marL="0" marR="0" marT="0" marB="0" anchor="ctr">
                    <a:solidFill>
                      <a:schemeClr val="tx2"/>
                    </a:solidFill>
                  </a:tcPr>
                </a:tc>
                <a:tc>
                  <a:txBody>
                    <a:bodyPr/>
                    <a:lstStyle/>
                    <a:p>
                      <a:pPr marL="0" marR="0" indent="0" algn="ctr" rtl="0" eaLnBrk="0" fontAlgn="base" latinLnBrk="0" hangingPunct="0">
                        <a:lnSpc>
                          <a:spcPct val="90000"/>
                        </a:lnSpc>
                        <a:spcBef>
                          <a:spcPts val="0"/>
                        </a:spcBef>
                        <a:spcAft>
                          <a:spcPts val="0"/>
                        </a:spcAft>
                      </a:pPr>
                      <a:r>
                        <a:rPr lang="en-US" sz="1200" kern="1200">
                          <a:effectLst/>
                          <a:latin typeface="Noto Sans"/>
                        </a:rPr>
                        <a:t>In Progress</a:t>
                      </a:r>
                    </a:p>
                  </a:txBody>
                  <a:tcPr marL="0" marR="0" marT="0" marB="0" anchor="ctr"/>
                </a:tc>
                <a:tc>
                  <a:txBody>
                    <a:bodyPr/>
                    <a:lstStyle/>
                    <a:p>
                      <a:pPr marL="0" marR="0" indent="0" algn="l" rtl="0" eaLnBrk="0" fontAlgn="base" latinLnBrk="0" hangingPunct="0">
                        <a:lnSpc>
                          <a:spcPct val="90000"/>
                        </a:lnSpc>
                        <a:spcBef>
                          <a:spcPts val="0"/>
                        </a:spcBef>
                        <a:spcAft>
                          <a:spcPts val="300"/>
                        </a:spcAft>
                      </a:pPr>
                      <a:r>
                        <a:rPr lang="en-US" sz="1200" kern="1200" spc="0" baseline="0">
                          <a:ln>
                            <a:noFill/>
                          </a:ln>
                          <a:effectLst/>
                          <a:latin typeface="Noto Sans"/>
                        </a:rPr>
                        <a:t>Identified need for BTW body mechanics program and review of existing programs</a:t>
                      </a:r>
                    </a:p>
                  </a:txBody>
                  <a:tcPr marL="0" marR="0" marT="0" marB="0" anchor="ctr"/>
                </a:tc>
                <a:tc>
                  <a:txBody>
                    <a:bodyPr/>
                    <a:lstStyle/>
                    <a:p>
                      <a:pPr marL="0" marR="0" indent="0" algn="l" rtl="0" eaLnBrk="0" fontAlgn="base" latinLnBrk="0" hangingPunct="0">
                        <a:lnSpc>
                          <a:spcPct val="90000"/>
                        </a:lnSpc>
                        <a:spcBef>
                          <a:spcPts val="0"/>
                        </a:spcBef>
                        <a:spcAft>
                          <a:spcPts val="300"/>
                        </a:spcAft>
                      </a:pPr>
                      <a:r>
                        <a:rPr lang="en-US" sz="1200" kern="1200" spc="0" baseline="0">
                          <a:ln>
                            <a:noFill/>
                          </a:ln>
                          <a:effectLst/>
                          <a:latin typeface="Noto Sans"/>
                        </a:rPr>
                        <a:t>There is currently ATW online body mechanics training – But not for BTW. The goal would be to implement/ review programs to help reduce injuries.</a:t>
                      </a:r>
                    </a:p>
                  </a:txBody>
                  <a:tcPr marL="0" marR="0" marT="0" marB="0" anchor="ctr"/>
                </a:tc>
                <a:tc>
                  <a:txBody>
                    <a:bodyPr/>
                    <a:lstStyle/>
                    <a:p>
                      <a:pPr marL="0" marR="0" indent="0" algn="l" rtl="0" eaLnBrk="1" latinLnBrk="0" hangingPunct="1">
                        <a:lnSpc>
                          <a:spcPct val="90000"/>
                        </a:lnSpc>
                        <a:spcBef>
                          <a:spcPts val="0"/>
                        </a:spcBef>
                        <a:spcAft>
                          <a:spcPts val="420"/>
                        </a:spcAft>
                        <a:buClr>
                          <a:srgbClr val="00466B"/>
                        </a:buClr>
                        <a:buSzPts val="1000"/>
                        <a:buNone/>
                      </a:pPr>
                      <a:endParaRPr lang="en-US" sz="1200" kern="1200" spc="0" baseline="0">
                        <a:ln>
                          <a:noFill/>
                        </a:ln>
                        <a:effectLst/>
                        <a:latin typeface="Noto Sans"/>
                      </a:endParaRPr>
                    </a:p>
                    <a:p>
                      <a:pPr marL="171450" marR="0" lvl="0" indent="-171450" algn="l">
                        <a:lnSpc>
                          <a:spcPct val="90000"/>
                        </a:lnSpc>
                        <a:spcBef>
                          <a:spcPts val="0"/>
                        </a:spcBef>
                        <a:spcAft>
                          <a:spcPts val="420"/>
                        </a:spcAft>
                        <a:buClr>
                          <a:srgbClr val="00466B"/>
                        </a:buClr>
                        <a:buSzPts val="1000"/>
                        <a:buFont typeface="Arial"/>
                        <a:buChar char="•"/>
                      </a:pPr>
                      <a:r>
                        <a:rPr lang="en-US" sz="1200" kern="1200" spc="0" baseline="0">
                          <a:ln>
                            <a:noFill/>
                          </a:ln>
                          <a:effectLst/>
                          <a:latin typeface="Noto Sans"/>
                        </a:rPr>
                        <a:t>Exploration Phase</a:t>
                      </a:r>
                    </a:p>
                    <a:p>
                      <a:pPr marL="0" marR="0" lvl="0" indent="0" algn="l">
                        <a:lnSpc>
                          <a:spcPct val="90000"/>
                        </a:lnSpc>
                        <a:spcBef>
                          <a:spcPts val="0"/>
                        </a:spcBef>
                        <a:spcAft>
                          <a:spcPts val="420"/>
                        </a:spcAft>
                        <a:buClr>
                          <a:srgbClr val="00466B"/>
                        </a:buClr>
                        <a:buSzPts val="1000"/>
                        <a:buNone/>
                      </a:pPr>
                      <a:endParaRPr lang="en-US" sz="1200" kern="1200" spc="0" baseline="0">
                        <a:ln>
                          <a:noFill/>
                        </a:ln>
                        <a:effectLst/>
                        <a:latin typeface="Noto Sans"/>
                      </a:endParaRPr>
                    </a:p>
                  </a:txBody>
                  <a:tcPr marL="0" marR="0" marT="0" marB="0" anchor="ctr"/>
                </a:tc>
                <a:extLst>
                  <a:ext uri="{0D108BD9-81ED-4DB2-BD59-A6C34878D82A}">
                    <a16:rowId xmlns:a16="http://schemas.microsoft.com/office/drawing/2014/main" val="2315270343"/>
                  </a:ext>
                </a:extLst>
              </a:tr>
              <a:tr h="749935">
                <a:tc>
                  <a:txBody>
                    <a:bodyPr/>
                    <a:lstStyle/>
                    <a:p>
                      <a:pPr marL="0" lvl="0" algn="ctr">
                        <a:lnSpc>
                          <a:spcPct val="106000"/>
                        </a:lnSpc>
                        <a:spcBef>
                          <a:spcPts val="0"/>
                        </a:spcBef>
                        <a:spcAft>
                          <a:spcPts val="0"/>
                        </a:spcAft>
                        <a:buNone/>
                      </a:pPr>
                      <a:r>
                        <a:rPr lang="en-US" sz="1200" b="1" i="0" u="none" strike="noStrike" spc="0" baseline="0" noProof="0">
                          <a:effectLst/>
                          <a:latin typeface="Arial"/>
                        </a:rPr>
                        <a:t>OSH- Peak Season Readiness Programs</a:t>
                      </a:r>
                    </a:p>
                  </a:txBody>
                  <a:tcPr marL="0" marR="0" marT="0" marB="0" anchor="ctr">
                    <a:solidFill>
                      <a:schemeClr val="tx2"/>
                    </a:solidFill>
                  </a:tcPr>
                </a:tc>
                <a:tc>
                  <a:txBody>
                    <a:bodyPr/>
                    <a:lstStyle/>
                    <a:p>
                      <a:pPr marL="0" lvl="0" indent="0" algn="ctr">
                        <a:lnSpc>
                          <a:spcPct val="90000"/>
                        </a:lnSpc>
                        <a:spcBef>
                          <a:spcPts val="0"/>
                        </a:spcBef>
                        <a:spcAft>
                          <a:spcPts val="0"/>
                        </a:spcAft>
                        <a:buNone/>
                      </a:pPr>
                      <a:r>
                        <a:rPr lang="en-US" sz="1200" kern="1200">
                          <a:effectLst/>
                          <a:latin typeface="Noto Sans"/>
                        </a:rPr>
                        <a:t>In Progress</a:t>
                      </a:r>
                    </a:p>
                  </a:txBody>
                  <a:tcPr marL="0" marR="0" marT="0" marB="0" anchor="ctr"/>
                </a:tc>
                <a:tc>
                  <a:txBody>
                    <a:bodyPr/>
                    <a:lstStyle/>
                    <a:p>
                      <a:pPr marL="0" lvl="0" indent="0" algn="l">
                        <a:lnSpc>
                          <a:spcPct val="90000"/>
                        </a:lnSpc>
                        <a:spcBef>
                          <a:spcPts val="0"/>
                        </a:spcBef>
                        <a:spcAft>
                          <a:spcPts val="300"/>
                        </a:spcAft>
                        <a:buNone/>
                      </a:pPr>
                      <a:r>
                        <a:rPr lang="en-US" sz="1200" kern="1200" spc="0" baseline="0">
                          <a:ln>
                            <a:noFill/>
                          </a:ln>
                          <a:effectLst/>
                          <a:latin typeface="Noto Sans"/>
                        </a:rPr>
                        <a:t>Identified need for Peak Season Readiness program</a:t>
                      </a:r>
                    </a:p>
                  </a:txBody>
                  <a:tcPr marL="0" marR="0" marT="0" marB="0" anchor="ctr"/>
                </a:tc>
                <a:tc>
                  <a:txBody>
                    <a:bodyPr/>
                    <a:lstStyle/>
                    <a:p>
                      <a:pPr marL="0" lvl="0" indent="0" algn="l">
                        <a:lnSpc>
                          <a:spcPct val="90000"/>
                        </a:lnSpc>
                        <a:spcBef>
                          <a:spcPts val="0"/>
                        </a:spcBef>
                        <a:spcAft>
                          <a:spcPts val="300"/>
                        </a:spcAft>
                        <a:buNone/>
                      </a:pPr>
                      <a:r>
                        <a:rPr lang="en-US" sz="1200" kern="1200" spc="0" baseline="0">
                          <a:ln>
                            <a:noFill/>
                          </a:ln>
                          <a:effectLst/>
                          <a:latin typeface="Noto Sans"/>
                        </a:rPr>
                        <a:t>Working in various weather conditions creates a several OSH Hazards  - Slips/ trips and falls, extreme cold conditions,  Extreme Heat etc</a:t>
                      </a:r>
                      <a:endParaRPr lang="en-US" sz="1200" kern="1200" spc="0" baseline="0" err="1">
                        <a:ln>
                          <a:noFill/>
                        </a:ln>
                        <a:effectLst/>
                        <a:latin typeface="Noto Sans"/>
                      </a:endParaRPr>
                    </a:p>
                  </a:txBody>
                  <a:tcPr marL="0" marR="0" marT="0" marB="0" anchor="ctr"/>
                </a:tc>
                <a:tc>
                  <a:txBody>
                    <a:bodyPr/>
                    <a:lstStyle/>
                    <a:p>
                      <a:pPr marL="173355" lvl="0" indent="-173355" algn="l">
                        <a:lnSpc>
                          <a:spcPct val="90000"/>
                        </a:lnSpc>
                        <a:spcBef>
                          <a:spcPts val="0"/>
                        </a:spcBef>
                        <a:spcAft>
                          <a:spcPts val="420"/>
                        </a:spcAft>
                        <a:buFont typeface="Arial"/>
                        <a:buChar char="•"/>
                      </a:pPr>
                      <a:endParaRPr lang="en-US" sz="1200" kern="1200" spc="0" baseline="0">
                        <a:ln>
                          <a:noFill/>
                        </a:ln>
                        <a:effectLst/>
                        <a:latin typeface="Noto Sans"/>
                      </a:endParaRPr>
                    </a:p>
                    <a:p>
                      <a:pPr marL="173355" lvl="0" indent="-173355" algn="l">
                        <a:lnSpc>
                          <a:spcPct val="90000"/>
                        </a:lnSpc>
                        <a:spcBef>
                          <a:spcPts val="0"/>
                        </a:spcBef>
                        <a:spcAft>
                          <a:spcPts val="420"/>
                        </a:spcAft>
                        <a:buFont typeface="Arial"/>
                        <a:buChar char="•"/>
                      </a:pPr>
                      <a:r>
                        <a:rPr lang="en-US" sz="1200" kern="1200" spc="0" baseline="0">
                          <a:ln>
                            <a:noFill/>
                          </a:ln>
                          <a:effectLst/>
                          <a:latin typeface="Noto Sans"/>
                        </a:rPr>
                        <a:t>Initial Discussion with Lionel/ RM- Meeting Schedule</a:t>
                      </a:r>
                    </a:p>
                    <a:p>
                      <a:pPr marL="173355" lvl="0" indent="-173355" algn="l">
                        <a:lnSpc>
                          <a:spcPct val="90000"/>
                        </a:lnSpc>
                        <a:spcBef>
                          <a:spcPts val="0"/>
                        </a:spcBef>
                        <a:spcAft>
                          <a:spcPts val="420"/>
                        </a:spcAft>
                        <a:buFont typeface="Arial"/>
                        <a:buChar char="•"/>
                      </a:pPr>
                      <a:r>
                        <a:rPr lang="en-US" sz="1200" kern="1200" spc="0" baseline="0">
                          <a:ln>
                            <a:noFill/>
                          </a:ln>
                          <a:effectLst/>
                          <a:latin typeface="Noto Sans"/>
                        </a:rPr>
                        <a:t>Information documentation started</a:t>
                      </a:r>
                    </a:p>
                    <a:p>
                      <a:pPr marL="173355" lvl="0" indent="-173355" algn="l">
                        <a:lnSpc>
                          <a:spcPct val="90000"/>
                        </a:lnSpc>
                        <a:spcBef>
                          <a:spcPts val="0"/>
                        </a:spcBef>
                        <a:spcAft>
                          <a:spcPts val="420"/>
                        </a:spcAft>
                        <a:buFont typeface="Arial"/>
                        <a:buChar char="•"/>
                      </a:pPr>
                      <a:r>
                        <a:rPr lang="en-US" sz="1200" kern="1200" spc="0" baseline="0">
                          <a:ln>
                            <a:noFill/>
                          </a:ln>
                          <a:effectLst/>
                          <a:latin typeface="Noto Sans"/>
                        </a:rPr>
                        <a:t>Delivery plans to be determined</a:t>
                      </a:r>
                    </a:p>
                  </a:txBody>
                  <a:tcPr marL="0" marR="0" marT="0" marB="0" anchor="ctr"/>
                </a:tc>
                <a:extLst>
                  <a:ext uri="{0D108BD9-81ED-4DB2-BD59-A6C34878D82A}">
                    <a16:rowId xmlns:a16="http://schemas.microsoft.com/office/drawing/2014/main" val="1216275640"/>
                  </a:ext>
                </a:extLst>
              </a:tr>
              <a:tr h="749935">
                <a:tc>
                  <a:txBody>
                    <a:bodyPr/>
                    <a:lstStyle/>
                    <a:p>
                      <a:pPr marL="0" lvl="0" algn="ctr">
                        <a:lnSpc>
                          <a:spcPct val="106000"/>
                        </a:lnSpc>
                        <a:spcBef>
                          <a:spcPts val="0"/>
                        </a:spcBef>
                        <a:spcAft>
                          <a:spcPts val="0"/>
                        </a:spcAft>
                        <a:buNone/>
                      </a:pPr>
                      <a:r>
                        <a:rPr lang="en-US" sz="1200" spc="0" baseline="0">
                          <a:effectLst/>
                        </a:rPr>
                        <a:t>Ramp Handling- GSE Operation</a:t>
                      </a:r>
                    </a:p>
                  </a:txBody>
                  <a:tcPr marL="0" marR="0" marT="0" marB="0" anchor="ctr">
                    <a:solidFill>
                      <a:schemeClr val="tx2"/>
                    </a:solidFill>
                  </a:tcPr>
                </a:tc>
                <a:tc>
                  <a:txBody>
                    <a:bodyPr/>
                    <a:lstStyle/>
                    <a:p>
                      <a:pPr marL="0" lvl="0" indent="0" algn="ctr">
                        <a:lnSpc>
                          <a:spcPct val="90000"/>
                        </a:lnSpc>
                        <a:spcBef>
                          <a:spcPts val="0"/>
                        </a:spcBef>
                        <a:spcAft>
                          <a:spcPts val="0"/>
                        </a:spcAft>
                        <a:buNone/>
                      </a:pPr>
                      <a:r>
                        <a:rPr lang="en-US" sz="1200" kern="1200">
                          <a:effectLst/>
                          <a:latin typeface="Noto Sans"/>
                        </a:rPr>
                        <a:t>In Progress</a:t>
                      </a:r>
                    </a:p>
                  </a:txBody>
                  <a:tcPr marL="0" marR="0" marT="0" marB="0" anchor="ctr"/>
                </a:tc>
                <a:tc>
                  <a:txBody>
                    <a:bodyPr/>
                    <a:lstStyle/>
                    <a:p>
                      <a:pPr marL="0" lvl="0" indent="0" algn="l">
                        <a:lnSpc>
                          <a:spcPct val="90000"/>
                        </a:lnSpc>
                        <a:spcBef>
                          <a:spcPts val="0"/>
                        </a:spcBef>
                        <a:spcAft>
                          <a:spcPts val="300"/>
                        </a:spcAft>
                        <a:buNone/>
                      </a:pPr>
                      <a:r>
                        <a:rPr lang="en-US" sz="1200" kern="1200" spc="0" baseline="0">
                          <a:ln>
                            <a:noFill/>
                          </a:ln>
                          <a:effectLst/>
                          <a:latin typeface="Noto Sans"/>
                        </a:rPr>
                        <a:t>GSE Operation represents +50% of all Ramp Handling incidents </a:t>
                      </a:r>
                    </a:p>
                  </a:txBody>
                  <a:tcPr marL="0" marR="0" marT="0" marB="0" anchor="ctr"/>
                </a:tc>
                <a:tc>
                  <a:txBody>
                    <a:bodyPr/>
                    <a:lstStyle/>
                    <a:p>
                      <a:pPr marL="171450" lvl="0" indent="-171450" algn="l">
                        <a:lnSpc>
                          <a:spcPct val="90000"/>
                        </a:lnSpc>
                        <a:spcBef>
                          <a:spcPts val="0"/>
                        </a:spcBef>
                        <a:spcAft>
                          <a:spcPts val="300"/>
                        </a:spcAft>
                        <a:buFont typeface="Arial"/>
                        <a:buChar char="•"/>
                      </a:pPr>
                      <a:r>
                        <a:rPr lang="en-US" sz="1200" kern="1200" spc="0" baseline="0">
                          <a:ln>
                            <a:noFill/>
                          </a:ln>
                          <a:effectLst/>
                          <a:latin typeface="Noto Sans"/>
                        </a:rPr>
                        <a:t>GSE to GSE contact/ GSE to facility contact/ GSE to AC contact/ GSE maneuvering/ GSE towing</a:t>
                      </a:r>
                    </a:p>
                  </a:txBody>
                  <a:tcPr marL="0" marR="0" marT="0" marB="0" anchor="ctr"/>
                </a:tc>
                <a:tc>
                  <a:txBody>
                    <a:bodyPr/>
                    <a:lstStyle/>
                    <a:p>
                      <a:pPr marL="173355" lvl="0" indent="-173355" algn="l">
                        <a:lnSpc>
                          <a:spcPct val="90000"/>
                        </a:lnSpc>
                        <a:spcBef>
                          <a:spcPts val="0"/>
                        </a:spcBef>
                        <a:spcAft>
                          <a:spcPts val="420"/>
                        </a:spcAft>
                        <a:buFont typeface="Arial"/>
                        <a:buChar char="•"/>
                      </a:pPr>
                      <a:r>
                        <a:rPr lang="en-US" sz="1200" kern="1200" spc="0" baseline="0">
                          <a:ln>
                            <a:noFill/>
                          </a:ln>
                          <a:effectLst/>
                          <a:latin typeface="Noto Sans"/>
                        </a:rPr>
                        <a:t>Exploration Phase</a:t>
                      </a:r>
                    </a:p>
                    <a:p>
                      <a:pPr marL="173355" lvl="0" indent="-173355" algn="l">
                        <a:lnSpc>
                          <a:spcPct val="90000"/>
                        </a:lnSpc>
                        <a:spcBef>
                          <a:spcPts val="0"/>
                        </a:spcBef>
                        <a:spcAft>
                          <a:spcPts val="420"/>
                        </a:spcAft>
                        <a:buFont typeface="Arial"/>
                        <a:buChar char="•"/>
                      </a:pPr>
                      <a:r>
                        <a:rPr lang="en-US" sz="1200" kern="1200" spc="0" baseline="0">
                          <a:ln>
                            <a:noFill/>
                          </a:ln>
                          <a:effectLst/>
                          <a:latin typeface="Noto Sans"/>
                        </a:rPr>
                        <a:t>GSE Operation - Working Group- June</a:t>
                      </a:r>
                    </a:p>
                  </a:txBody>
                  <a:tcPr marL="0" marR="0" marT="0" marB="0" anchor="ctr"/>
                </a:tc>
                <a:extLst>
                  <a:ext uri="{0D108BD9-81ED-4DB2-BD59-A6C34878D82A}">
                    <a16:rowId xmlns:a16="http://schemas.microsoft.com/office/drawing/2014/main" val="102538233"/>
                  </a:ext>
                </a:extLst>
              </a:tr>
              <a:tr h="1113311">
                <a:tc>
                  <a:txBody>
                    <a:bodyPr/>
                    <a:lstStyle/>
                    <a:p>
                      <a:pPr marL="0" lvl="0" algn="ctr">
                        <a:lnSpc>
                          <a:spcPct val="106000"/>
                        </a:lnSpc>
                        <a:spcBef>
                          <a:spcPts val="0"/>
                        </a:spcBef>
                        <a:spcAft>
                          <a:spcPts val="0"/>
                        </a:spcAft>
                        <a:buNone/>
                      </a:pPr>
                      <a:r>
                        <a:rPr lang="en-US" sz="1200" spc="0" baseline="0">
                          <a:effectLst/>
                        </a:rPr>
                        <a:t>Ramp Handling Pushback *New*</a:t>
                      </a:r>
                    </a:p>
                  </a:txBody>
                  <a:tcPr marL="0" marR="0" marT="0" marB="0" anchor="ctr">
                    <a:solidFill>
                      <a:schemeClr val="tx2"/>
                    </a:solidFill>
                  </a:tcPr>
                </a:tc>
                <a:tc>
                  <a:txBody>
                    <a:bodyPr/>
                    <a:lstStyle/>
                    <a:p>
                      <a:pPr marL="0" lvl="0" indent="0" algn="ctr">
                        <a:lnSpc>
                          <a:spcPct val="90000"/>
                        </a:lnSpc>
                        <a:spcBef>
                          <a:spcPts val="0"/>
                        </a:spcBef>
                        <a:spcAft>
                          <a:spcPts val="0"/>
                        </a:spcAft>
                        <a:buNone/>
                      </a:pPr>
                      <a:r>
                        <a:rPr lang="en-US" sz="1200" kern="1200">
                          <a:effectLst/>
                          <a:latin typeface="Noto Sans"/>
                        </a:rPr>
                        <a:t>In Progress </a:t>
                      </a:r>
                    </a:p>
                  </a:txBody>
                  <a:tcPr marL="0" marR="0" marT="0" marB="0" anchor="ctr"/>
                </a:tc>
                <a:tc>
                  <a:txBody>
                    <a:bodyPr/>
                    <a:lstStyle/>
                    <a:p>
                      <a:pPr marL="0" lvl="0" indent="0" algn="l">
                        <a:lnSpc>
                          <a:spcPct val="90000"/>
                        </a:lnSpc>
                        <a:spcBef>
                          <a:spcPts val="0"/>
                        </a:spcBef>
                        <a:spcAft>
                          <a:spcPts val="300"/>
                        </a:spcAft>
                        <a:buNone/>
                      </a:pPr>
                      <a:r>
                        <a:rPr lang="en-US" sz="1200" kern="1200" spc="0" baseline="0">
                          <a:ln>
                            <a:noFill/>
                          </a:ln>
                          <a:effectLst/>
                          <a:latin typeface="Noto Sans"/>
                        </a:rPr>
                        <a:t>Recent Incidents have identified areas for improvement</a:t>
                      </a:r>
                    </a:p>
                  </a:txBody>
                  <a:tcPr marL="0" marR="0" marT="0" marB="0" anchor="ctr"/>
                </a:tc>
                <a:tc>
                  <a:txBody>
                    <a:bodyPr/>
                    <a:lstStyle/>
                    <a:p>
                      <a:pPr marL="171450" marR="0" lvl="0" indent="-171450" algn="l">
                        <a:lnSpc>
                          <a:spcPct val="100000"/>
                        </a:lnSpc>
                        <a:spcBef>
                          <a:spcPts val="0"/>
                        </a:spcBef>
                        <a:spcAft>
                          <a:spcPts val="0"/>
                        </a:spcAft>
                        <a:buClr>
                          <a:srgbClr val="000000"/>
                        </a:buClr>
                        <a:buFont typeface="Arial"/>
                        <a:buChar char="•"/>
                      </a:pPr>
                      <a:r>
                        <a:rPr lang="en-US" sz="1200" b="0" i="0" u="none" strike="noStrike" kern="1200" spc="0" baseline="0" noProof="0">
                          <a:ln>
                            <a:noFill/>
                          </a:ln>
                          <a:solidFill>
                            <a:srgbClr val="333333"/>
                          </a:solidFill>
                          <a:effectLst/>
                          <a:latin typeface="Arial"/>
                        </a:rPr>
                        <a:t>Tow bar connection / disconnection</a:t>
                      </a:r>
                    </a:p>
                    <a:p>
                      <a:pPr marL="171450" marR="0" lvl="0" indent="-171450" algn="l">
                        <a:lnSpc>
                          <a:spcPct val="100000"/>
                        </a:lnSpc>
                        <a:spcBef>
                          <a:spcPts val="0"/>
                        </a:spcBef>
                        <a:spcAft>
                          <a:spcPts val="0"/>
                        </a:spcAft>
                        <a:buClr>
                          <a:srgbClr val="000000"/>
                        </a:buClr>
                        <a:buFont typeface="Arial"/>
                        <a:buChar char="•"/>
                      </a:pPr>
                      <a:r>
                        <a:rPr lang="en-US" sz="1200" b="0" i="0" u="none" strike="noStrike" kern="1200" spc="0" baseline="0" noProof="0">
                          <a:ln>
                            <a:noFill/>
                          </a:ln>
                          <a:solidFill>
                            <a:srgbClr val="333333"/>
                          </a:solidFill>
                          <a:effectLst/>
                          <a:latin typeface="Arial"/>
                        </a:rPr>
                        <a:t>Pushback readiness/ hazard awareness and troubleshooting pushback issues.</a:t>
                      </a:r>
                    </a:p>
                    <a:p>
                      <a:pPr marL="171450" marR="0" lvl="0" indent="-171450" algn="l">
                        <a:lnSpc>
                          <a:spcPct val="100000"/>
                        </a:lnSpc>
                        <a:spcBef>
                          <a:spcPts val="0"/>
                        </a:spcBef>
                        <a:spcAft>
                          <a:spcPts val="0"/>
                        </a:spcAft>
                        <a:buClr>
                          <a:srgbClr val="000000"/>
                        </a:buClr>
                        <a:buFont typeface="Arial"/>
                        <a:buChar char="•"/>
                      </a:pPr>
                      <a:r>
                        <a:rPr lang="en-US" sz="1200" b="0" i="0" u="none" strike="noStrike" kern="1200" spc="0" baseline="0" noProof="0">
                          <a:ln>
                            <a:noFill/>
                          </a:ln>
                          <a:solidFill>
                            <a:srgbClr val="333333"/>
                          </a:solidFill>
                          <a:effectLst/>
                          <a:latin typeface="Arial"/>
                        </a:rPr>
                        <a:t>Headset Communications</a:t>
                      </a:r>
                      <a:endParaRPr lang="en-US"/>
                    </a:p>
                    <a:p>
                      <a:pPr marL="171450" marR="0" lvl="0" indent="-171450" algn="l">
                        <a:lnSpc>
                          <a:spcPct val="100000"/>
                        </a:lnSpc>
                        <a:spcBef>
                          <a:spcPts val="0"/>
                        </a:spcBef>
                        <a:spcAft>
                          <a:spcPts val="0"/>
                        </a:spcAft>
                        <a:buClr>
                          <a:srgbClr val="000000"/>
                        </a:buClr>
                        <a:buFont typeface="Arial"/>
                        <a:buChar char="•"/>
                      </a:pPr>
                      <a:r>
                        <a:rPr lang="en-US" sz="1200" b="0" i="0" u="none" strike="noStrike" kern="1200" spc="0" baseline="0" noProof="0">
                          <a:ln>
                            <a:noFill/>
                          </a:ln>
                          <a:solidFill>
                            <a:srgbClr val="333333"/>
                          </a:solidFill>
                          <a:effectLst/>
                          <a:latin typeface="Arial"/>
                        </a:rPr>
                        <a:t>Wing Walker Requirements.</a:t>
                      </a:r>
                      <a:endParaRPr lang="en-US"/>
                    </a:p>
                  </a:txBody>
                  <a:tcPr marL="0" marR="0" marT="0" marB="0" anchor="ctr"/>
                </a:tc>
                <a:tc>
                  <a:txBody>
                    <a:bodyPr/>
                    <a:lstStyle/>
                    <a:p>
                      <a:pPr marL="285750" marR="0" lvl="0" indent="-285750" algn="l">
                        <a:lnSpc>
                          <a:spcPct val="100000"/>
                        </a:lnSpc>
                        <a:spcBef>
                          <a:spcPts val="0"/>
                        </a:spcBef>
                        <a:spcAft>
                          <a:spcPts val="0"/>
                        </a:spcAft>
                        <a:buFont typeface="Arial"/>
                        <a:buChar char="•"/>
                      </a:pPr>
                      <a:endParaRPr lang="en-US" sz="1200" kern="1200" spc="0" baseline="0">
                        <a:ln>
                          <a:noFill/>
                        </a:ln>
                        <a:effectLst/>
                        <a:latin typeface="Noto Sans"/>
                      </a:endParaRPr>
                    </a:p>
                    <a:p>
                      <a:pPr marL="171450" marR="0" lvl="0" indent="-171450" algn="l">
                        <a:lnSpc>
                          <a:spcPct val="100000"/>
                        </a:lnSpc>
                        <a:spcBef>
                          <a:spcPts val="0"/>
                        </a:spcBef>
                        <a:spcAft>
                          <a:spcPts val="0"/>
                        </a:spcAft>
                        <a:buClr>
                          <a:srgbClr val="000000"/>
                        </a:buClr>
                        <a:buFont typeface="Arial,Sans-Serif"/>
                        <a:buChar char="•"/>
                      </a:pPr>
                      <a:r>
                        <a:rPr lang="en-CA" sz="1200" b="0" i="0" u="none" strike="noStrike" kern="1200" spc="0" baseline="0" noProof="0">
                          <a:ln>
                            <a:noFill/>
                          </a:ln>
                          <a:solidFill>
                            <a:srgbClr val="000000"/>
                          </a:solidFill>
                          <a:effectLst/>
                          <a:latin typeface="Arial"/>
                        </a:rPr>
                        <a:t>Pushback Safety Read N Sign issued May 18th:</a:t>
                      </a:r>
                    </a:p>
                    <a:p>
                      <a:pPr marL="285750" marR="0" lvl="0" indent="-285750" algn="l">
                        <a:lnSpc>
                          <a:spcPct val="100000"/>
                        </a:lnSpc>
                        <a:spcBef>
                          <a:spcPts val="0"/>
                        </a:spcBef>
                        <a:spcAft>
                          <a:spcPts val="0"/>
                        </a:spcAft>
                        <a:buClr>
                          <a:srgbClr val="000000"/>
                        </a:buClr>
                        <a:buFont typeface="Arial"/>
                        <a:buChar char="•"/>
                      </a:pPr>
                      <a:endParaRPr lang="en-CA" sz="1200" b="0" i="0" u="none" strike="noStrike" kern="1200" spc="0" baseline="0" noProof="0">
                        <a:ln>
                          <a:noFill/>
                        </a:ln>
                        <a:solidFill>
                          <a:srgbClr val="000000"/>
                        </a:solidFill>
                        <a:effectLst/>
                        <a:latin typeface="Arial"/>
                      </a:endParaRPr>
                    </a:p>
                    <a:p>
                      <a:pPr marL="171450" marR="0" lvl="0" indent="-171450" algn="l">
                        <a:lnSpc>
                          <a:spcPct val="100000"/>
                        </a:lnSpc>
                        <a:spcBef>
                          <a:spcPts val="0"/>
                        </a:spcBef>
                        <a:spcAft>
                          <a:spcPts val="0"/>
                        </a:spcAft>
                        <a:buClr>
                          <a:srgbClr val="000000"/>
                        </a:buClr>
                        <a:buFont typeface="Arial,Sans-Serif"/>
                        <a:buChar char="•"/>
                      </a:pPr>
                      <a:r>
                        <a:rPr lang="en-US" sz="1200" b="0" i="0" u="none" strike="noStrike" kern="1200" spc="0" baseline="0" noProof="0">
                          <a:ln>
                            <a:noFill/>
                          </a:ln>
                          <a:solidFill>
                            <a:srgbClr val="333333"/>
                          </a:solidFill>
                          <a:effectLst/>
                          <a:latin typeface="Arial"/>
                        </a:rPr>
                        <a:t>System wide plan to ensure all pushback tractors have a pelican case and functional headset per unit.</a:t>
                      </a:r>
                      <a:endParaRPr lang="en-CA"/>
                    </a:p>
                  </a:txBody>
                  <a:tcPr marL="0" marR="0" marT="0" marB="0" anchor="ctr"/>
                </a:tc>
                <a:extLst>
                  <a:ext uri="{0D108BD9-81ED-4DB2-BD59-A6C34878D82A}">
                    <a16:rowId xmlns:a16="http://schemas.microsoft.com/office/drawing/2014/main" val="661130820"/>
                  </a:ext>
                </a:extLst>
              </a:tr>
              <a:tr h="1113310">
                <a:tc>
                  <a:txBody>
                    <a:bodyPr/>
                    <a:lstStyle/>
                    <a:p>
                      <a:pPr marL="0" lvl="0" algn="ctr">
                        <a:lnSpc>
                          <a:spcPct val="106000"/>
                        </a:lnSpc>
                        <a:spcBef>
                          <a:spcPts val="0"/>
                        </a:spcBef>
                        <a:spcAft>
                          <a:spcPts val="0"/>
                        </a:spcAft>
                        <a:buNone/>
                      </a:pPr>
                      <a:r>
                        <a:rPr lang="en-US" sz="1200" spc="0" baseline="0">
                          <a:effectLst/>
                        </a:rPr>
                        <a:t>Engine Hazards *New*</a:t>
                      </a:r>
                    </a:p>
                  </a:txBody>
                  <a:tcPr marL="0" marR="0" marT="0" marB="0" anchor="ctr">
                    <a:solidFill>
                      <a:schemeClr val="tx2"/>
                    </a:solidFill>
                  </a:tcPr>
                </a:tc>
                <a:tc>
                  <a:txBody>
                    <a:bodyPr/>
                    <a:lstStyle/>
                    <a:p>
                      <a:pPr marL="0" lvl="0" indent="0" algn="ctr">
                        <a:lnSpc>
                          <a:spcPct val="90000"/>
                        </a:lnSpc>
                        <a:spcBef>
                          <a:spcPts val="0"/>
                        </a:spcBef>
                        <a:spcAft>
                          <a:spcPts val="0"/>
                        </a:spcAft>
                        <a:buNone/>
                      </a:pPr>
                      <a:r>
                        <a:rPr lang="en-US" sz="1200" kern="1200">
                          <a:effectLst/>
                          <a:latin typeface="Noto Sans"/>
                        </a:rPr>
                        <a:t>In Progress</a:t>
                      </a:r>
                    </a:p>
                  </a:txBody>
                  <a:tcPr marL="0" marR="0" marT="0" marB="0" anchor="ctr"/>
                </a:tc>
                <a:tc>
                  <a:txBody>
                    <a:bodyPr/>
                    <a:lstStyle/>
                    <a:p>
                      <a:pPr marL="0" lvl="0" indent="0" algn="l">
                        <a:lnSpc>
                          <a:spcPct val="90000"/>
                        </a:lnSpc>
                        <a:spcBef>
                          <a:spcPts val="0"/>
                        </a:spcBef>
                        <a:spcAft>
                          <a:spcPts val="300"/>
                        </a:spcAft>
                        <a:buNone/>
                      </a:pPr>
                      <a:r>
                        <a:rPr lang="en-US" sz="1200" b="0" i="0" u="none" strike="noStrike" kern="1200" spc="0" baseline="0" noProof="0">
                          <a:ln>
                            <a:noFill/>
                          </a:ln>
                          <a:solidFill>
                            <a:srgbClr val="000000"/>
                          </a:solidFill>
                          <a:effectLst/>
                        </a:rPr>
                        <a:t>Recent Incidents have identified areas for improvement</a:t>
                      </a:r>
                      <a:endParaRPr lang="en-US"/>
                    </a:p>
                  </a:txBody>
                  <a:tcPr marL="0" marR="0" marT="0" marB="0" anchor="ctr"/>
                </a:tc>
                <a:tc>
                  <a:txBody>
                    <a:bodyPr/>
                    <a:lstStyle/>
                    <a:p>
                      <a:pPr marL="171450" lvl="0" indent="-171450" algn="l">
                        <a:lnSpc>
                          <a:spcPct val="100000"/>
                        </a:lnSpc>
                        <a:spcBef>
                          <a:spcPts val="0"/>
                        </a:spcBef>
                        <a:spcAft>
                          <a:spcPts val="0"/>
                        </a:spcAft>
                        <a:buFont typeface="Arial"/>
                        <a:buChar char="•"/>
                      </a:pPr>
                      <a:r>
                        <a:rPr lang="en-US" sz="1200" b="0" i="0" u="none" strike="noStrike" kern="1200" spc="0" baseline="0" noProof="0">
                          <a:ln>
                            <a:noFill/>
                          </a:ln>
                          <a:solidFill>
                            <a:srgbClr val="333333"/>
                          </a:solidFill>
                          <a:effectLst/>
                          <a:latin typeface="Arial"/>
                        </a:rPr>
                        <a:t>Engine Spool Down </a:t>
                      </a:r>
                    </a:p>
                    <a:p>
                      <a:pPr marL="171450" lvl="0" indent="-171450" algn="l">
                        <a:lnSpc>
                          <a:spcPct val="100000"/>
                        </a:lnSpc>
                        <a:spcBef>
                          <a:spcPts val="0"/>
                        </a:spcBef>
                        <a:spcAft>
                          <a:spcPts val="0"/>
                        </a:spcAft>
                        <a:buFont typeface="Arial"/>
                        <a:buChar char="•"/>
                      </a:pPr>
                      <a:r>
                        <a:rPr lang="en-US" sz="1200" b="0" i="0" u="none" strike="noStrike" kern="1200" spc="0" baseline="0" noProof="0">
                          <a:ln>
                            <a:noFill/>
                          </a:ln>
                          <a:solidFill>
                            <a:srgbClr val="333333"/>
                          </a:solidFill>
                          <a:effectLst/>
                          <a:latin typeface="Arial"/>
                        </a:rPr>
                        <a:t>Prop feathering</a:t>
                      </a:r>
                    </a:p>
                    <a:p>
                      <a:pPr marL="171450" lvl="0" indent="-171450" algn="l">
                        <a:lnSpc>
                          <a:spcPct val="100000"/>
                        </a:lnSpc>
                        <a:spcBef>
                          <a:spcPts val="0"/>
                        </a:spcBef>
                        <a:spcAft>
                          <a:spcPts val="0"/>
                        </a:spcAft>
                        <a:buFont typeface="Arial"/>
                        <a:buChar char="•"/>
                      </a:pPr>
                      <a:r>
                        <a:rPr lang="en-US" sz="1200" b="0" i="0" u="none" strike="noStrike" kern="1200" spc="0" baseline="0" noProof="0">
                          <a:ln>
                            <a:noFill/>
                          </a:ln>
                          <a:solidFill>
                            <a:srgbClr val="333333"/>
                          </a:solidFill>
                          <a:effectLst/>
                          <a:latin typeface="Arial"/>
                        </a:rPr>
                        <a:t>Anti- collision light</a:t>
                      </a:r>
                    </a:p>
                    <a:p>
                      <a:pPr marL="171450" lvl="0" indent="-171450" algn="l">
                        <a:lnSpc>
                          <a:spcPct val="100000"/>
                        </a:lnSpc>
                        <a:spcBef>
                          <a:spcPts val="0"/>
                        </a:spcBef>
                        <a:spcAft>
                          <a:spcPts val="0"/>
                        </a:spcAft>
                        <a:buFont typeface="Arial"/>
                        <a:buChar char="•"/>
                      </a:pPr>
                      <a:r>
                        <a:rPr lang="en-US" sz="1200" b="0" i="0" u="none" strike="noStrike" kern="1200" spc="0" baseline="0" noProof="0">
                          <a:ln>
                            <a:noFill/>
                          </a:ln>
                          <a:solidFill>
                            <a:srgbClr val="333333"/>
                          </a:solidFill>
                          <a:effectLst/>
                          <a:latin typeface="Arial"/>
                        </a:rPr>
                        <a:t>All Clear signal</a:t>
                      </a:r>
                    </a:p>
                    <a:p>
                      <a:pPr marL="171450" lvl="0" indent="-171450" algn="l">
                        <a:lnSpc>
                          <a:spcPct val="100000"/>
                        </a:lnSpc>
                        <a:spcBef>
                          <a:spcPts val="0"/>
                        </a:spcBef>
                        <a:spcAft>
                          <a:spcPts val="0"/>
                        </a:spcAft>
                        <a:buFont typeface="Arial"/>
                        <a:buChar char="•"/>
                      </a:pPr>
                      <a:r>
                        <a:rPr lang="en-US" sz="1200" b="0" i="0" u="none" strike="noStrike" kern="1200" spc="0" baseline="0" noProof="0">
                          <a:ln>
                            <a:noFill/>
                          </a:ln>
                          <a:solidFill>
                            <a:srgbClr val="333333"/>
                          </a:solidFill>
                          <a:effectLst/>
                          <a:latin typeface="Arial"/>
                        </a:rPr>
                        <a:t>Engine start up</a:t>
                      </a:r>
                    </a:p>
                  </a:txBody>
                  <a:tcPr marL="0" marR="0" marT="0" marB="0" anchor="ctr"/>
                </a:tc>
                <a:tc>
                  <a:txBody>
                    <a:bodyPr/>
                    <a:lstStyle/>
                    <a:p>
                      <a:pPr marL="171450" lvl="0" indent="-171450" algn="l">
                        <a:lnSpc>
                          <a:spcPct val="100000"/>
                        </a:lnSpc>
                        <a:spcBef>
                          <a:spcPts val="0"/>
                        </a:spcBef>
                        <a:spcAft>
                          <a:spcPts val="0"/>
                        </a:spcAft>
                        <a:buFont typeface="Arial"/>
                        <a:buChar char="•"/>
                      </a:pPr>
                      <a:r>
                        <a:rPr lang="en-US" sz="1200" b="0" i="0" u="none" strike="noStrike" kern="1200" spc="0" baseline="0" noProof="0">
                          <a:ln>
                            <a:noFill/>
                          </a:ln>
                          <a:solidFill>
                            <a:srgbClr val="333333"/>
                          </a:solidFill>
                          <a:effectLst/>
                          <a:latin typeface="Arial"/>
                        </a:rPr>
                        <a:t>Exploration Phase </a:t>
                      </a:r>
                    </a:p>
                  </a:txBody>
                  <a:tcPr marL="0" marR="0" marT="0" marB="0" anchor="ctr"/>
                </a:tc>
                <a:extLst>
                  <a:ext uri="{0D108BD9-81ED-4DB2-BD59-A6C34878D82A}">
                    <a16:rowId xmlns:a16="http://schemas.microsoft.com/office/drawing/2014/main" val="3921770540"/>
                  </a:ext>
                </a:extLst>
              </a:tr>
            </a:tbl>
          </a:graphicData>
        </a:graphic>
      </p:graphicFrame>
    </p:spTree>
    <p:extLst>
      <p:ext uri="{BB962C8B-B14F-4D97-AF65-F5344CB8AC3E}">
        <p14:creationId xmlns:p14="http://schemas.microsoft.com/office/powerpoint/2010/main" val="1953053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91440" tIns="45720" rIns="91440" bIns="45720" anchor="t"/>
          <a:lstStyle/>
          <a:p>
            <a:r>
              <a:rPr lang="en-US" sz="2400">
                <a:latin typeface="Noto Sans  "/>
              </a:rPr>
              <a:t>Round Table</a:t>
            </a:r>
          </a:p>
        </p:txBody>
      </p:sp>
    </p:spTree>
    <p:extLst>
      <p:ext uri="{BB962C8B-B14F-4D97-AF65-F5344CB8AC3E}">
        <p14:creationId xmlns:p14="http://schemas.microsoft.com/office/powerpoint/2010/main" val="1355252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a:latin typeface="Noto Sans  "/>
                <a:cs typeface="Arial"/>
              </a:rPr>
              <a:t>Safety</a:t>
            </a:r>
            <a:r>
              <a:rPr lang="en-US" sz="2200">
                <a:latin typeface="Noto Sans  "/>
                <a:cs typeface="Arial"/>
              </a:rPr>
              <a:t> Accolades</a:t>
            </a: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pic>
        <p:nvPicPr>
          <p:cNvPr id="5" name="Graphic 4" descr="Wreath with solid fill">
            <a:extLst>
              <a:ext uri="{FF2B5EF4-FFF2-40B4-BE49-F238E27FC236}">
                <a16:creationId xmlns:a16="http://schemas.microsoft.com/office/drawing/2014/main" id="{58443F97-7985-6983-3F3C-852CD9BCEC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668" y="4140204"/>
            <a:ext cx="705206" cy="681393"/>
          </a:xfrm>
          <a:prstGeom prst="rect">
            <a:avLst/>
          </a:prstGeom>
        </p:spPr>
      </p:pic>
      <p:pic>
        <p:nvPicPr>
          <p:cNvPr id="6" name="Picture 8" descr="Text&#10;&#10;Description automatically generated">
            <a:extLst>
              <a:ext uri="{FF2B5EF4-FFF2-40B4-BE49-F238E27FC236}">
                <a16:creationId xmlns:a16="http://schemas.microsoft.com/office/drawing/2014/main" id="{8EADA7E1-DD24-520F-04ED-5B19DF72AC82}"/>
              </a:ext>
            </a:extLst>
          </p:cNvPr>
          <p:cNvPicPr>
            <a:picLocks noChangeAspect="1"/>
          </p:cNvPicPr>
          <p:nvPr/>
        </p:nvPicPr>
        <p:blipFill>
          <a:blip r:embed="rId6"/>
          <a:stretch>
            <a:fillRect/>
          </a:stretch>
        </p:blipFill>
        <p:spPr>
          <a:xfrm>
            <a:off x="44163" y="5303971"/>
            <a:ext cx="12149135" cy="551155"/>
          </a:xfrm>
          <a:prstGeom prst="rect">
            <a:avLst/>
          </a:prstGeom>
        </p:spPr>
      </p:pic>
      <p:pic>
        <p:nvPicPr>
          <p:cNvPr id="9" name="Graphic 8" descr="Wreath with solid fill">
            <a:extLst>
              <a:ext uri="{FF2B5EF4-FFF2-40B4-BE49-F238E27FC236}">
                <a16:creationId xmlns:a16="http://schemas.microsoft.com/office/drawing/2014/main" id="{B5C957CF-E275-7A56-652A-8A1F53919C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668" y="1639892"/>
            <a:ext cx="705206" cy="681393"/>
          </a:xfrm>
          <a:prstGeom prst="rect">
            <a:avLst/>
          </a:prstGeom>
        </p:spPr>
      </p:pic>
      <p:pic>
        <p:nvPicPr>
          <p:cNvPr id="10" name="Graphic 9" descr="Wreath with solid fill">
            <a:extLst>
              <a:ext uri="{FF2B5EF4-FFF2-40B4-BE49-F238E27FC236}">
                <a16:creationId xmlns:a16="http://schemas.microsoft.com/office/drawing/2014/main" id="{7EFEFD43-40B5-909F-F2A4-A3B9C03370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668" y="2878142"/>
            <a:ext cx="705206" cy="681393"/>
          </a:xfrm>
          <a:prstGeom prst="rect">
            <a:avLst/>
          </a:prstGeom>
        </p:spPr>
      </p:pic>
      <p:sp>
        <p:nvSpPr>
          <p:cNvPr id="2" name="TextBox 1">
            <a:extLst>
              <a:ext uri="{FF2B5EF4-FFF2-40B4-BE49-F238E27FC236}">
                <a16:creationId xmlns:a16="http://schemas.microsoft.com/office/drawing/2014/main" id="{95282B12-A15F-0776-7161-11073431EFE8}"/>
              </a:ext>
            </a:extLst>
          </p:cNvPr>
          <p:cNvSpPr txBox="1"/>
          <p:nvPr/>
        </p:nvSpPr>
        <p:spPr>
          <a:xfrm>
            <a:off x="1120462" y="1639892"/>
            <a:ext cx="10929964" cy="738664"/>
          </a:xfrm>
          <a:prstGeom prst="rect">
            <a:avLst/>
          </a:prstGeom>
          <a:noFill/>
        </p:spPr>
        <p:txBody>
          <a:bodyPr wrap="square" rtlCol="0">
            <a:spAutoFit/>
          </a:bodyPr>
          <a:lstStyle/>
          <a:p>
            <a:r>
              <a:rPr lang="en-CA" sz="1400">
                <a:latin typeface="Noto Sans" panose="020B0502040504020204" pitchFamily="34" charset="0"/>
                <a:ea typeface="Noto Sans" panose="020B0502040504020204" pitchFamily="34" charset="0"/>
                <a:cs typeface="Noto Sans" panose="020B0502040504020204" pitchFamily="34" charset="0"/>
              </a:rPr>
              <a:t>Heaven </a:t>
            </a:r>
            <a:r>
              <a:rPr lang="en-CA" sz="1400" err="1">
                <a:latin typeface="Noto Sans" panose="020B0502040504020204" pitchFamily="34" charset="0"/>
                <a:ea typeface="Noto Sans" panose="020B0502040504020204" pitchFamily="34" charset="0"/>
                <a:cs typeface="Noto Sans" panose="020B0502040504020204" pitchFamily="34" charset="0"/>
              </a:rPr>
              <a:t>Caldo</a:t>
            </a:r>
            <a:r>
              <a:rPr lang="en-CA" sz="1400">
                <a:latin typeface="Noto Sans" panose="020B0502040504020204" pitchFamily="34" charset="0"/>
                <a:ea typeface="Noto Sans" panose="020B0502040504020204" pitchFamily="34" charset="0"/>
                <a:cs typeface="Noto Sans" panose="020B0502040504020204" pitchFamily="34" charset="0"/>
              </a:rPr>
              <a:t> - YXE - </a:t>
            </a:r>
            <a:r>
              <a:rPr lang="en-US" sz="1400" b="0" i="0">
                <a:solidFill>
                  <a:srgbClr val="333333"/>
                </a:solidFill>
                <a:effectLst/>
                <a:latin typeface="Noto Sans" panose="020B0502040504020204" pitchFamily="34" charset="0"/>
                <a:ea typeface="Noto Sans" panose="020B0502040504020204" pitchFamily="34" charset="0"/>
                <a:cs typeface="Noto Sans" panose="020B0502040504020204" pitchFamily="34" charset="0"/>
              </a:rPr>
              <a:t>Once again, our WestJet Station Manager has reported the fact that while conducting an inbound audit of our Ramp performance, your Leadership was graded as PERFECT! She made direct note of your direction to our new employees who were assisting with the marshaling - to NOT approach the aircraft prior to having the beacon turned off!</a:t>
            </a:r>
            <a:endParaRPr lang="en-CA" sz="1400">
              <a:latin typeface="Noto Sans" panose="020B0502040504020204" pitchFamily="34" charset="0"/>
              <a:ea typeface="Noto Sans" panose="020B0502040504020204" pitchFamily="34" charset="0"/>
              <a:cs typeface="Noto Sans" panose="020B0502040504020204" pitchFamily="34" charset="0"/>
            </a:endParaRPr>
          </a:p>
        </p:txBody>
      </p:sp>
      <p:sp>
        <p:nvSpPr>
          <p:cNvPr id="7" name="TextBox 6">
            <a:extLst>
              <a:ext uri="{FF2B5EF4-FFF2-40B4-BE49-F238E27FC236}">
                <a16:creationId xmlns:a16="http://schemas.microsoft.com/office/drawing/2014/main" id="{538454FB-2BD7-91C8-4F7F-96232FB33C87}"/>
              </a:ext>
            </a:extLst>
          </p:cNvPr>
          <p:cNvSpPr txBox="1"/>
          <p:nvPr/>
        </p:nvSpPr>
        <p:spPr>
          <a:xfrm>
            <a:off x="1120462" y="2983277"/>
            <a:ext cx="10929964" cy="523220"/>
          </a:xfrm>
          <a:prstGeom prst="rect">
            <a:avLst/>
          </a:prstGeom>
          <a:noFill/>
        </p:spPr>
        <p:txBody>
          <a:bodyPr wrap="square" rtlCol="0">
            <a:spAutoFit/>
          </a:bodyPr>
          <a:lstStyle/>
          <a:p>
            <a:r>
              <a:rPr lang="en-CA" sz="1400">
                <a:latin typeface="Noto Sans" panose="020B0502040504020204" pitchFamily="34" charset="0"/>
                <a:ea typeface="Noto Sans" panose="020B0502040504020204" pitchFamily="34" charset="0"/>
                <a:cs typeface="Noto Sans" panose="020B0502040504020204" pitchFamily="34" charset="0"/>
              </a:rPr>
              <a:t>YLW Support – A huge thank you to all team members that helped support YLW both through Randy’s transition as well as general operations </a:t>
            </a:r>
          </a:p>
        </p:txBody>
      </p:sp>
    </p:spTree>
    <p:extLst>
      <p:ext uri="{BB962C8B-B14F-4D97-AF65-F5344CB8AC3E}">
        <p14:creationId xmlns:p14="http://schemas.microsoft.com/office/powerpoint/2010/main" val="373570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B57C46-84CC-ED47-6000-D3A5FA32CA9F}"/>
              </a:ext>
            </a:extLst>
          </p:cNvPr>
          <p:cNvSpPr>
            <a:spLocks noGrp="1"/>
          </p:cNvSpPr>
          <p:nvPr>
            <p:ph type="body" sz="quarter" idx="12"/>
          </p:nvPr>
        </p:nvSpPr>
        <p:spPr>
          <a:xfrm>
            <a:off x="1753" y="1174490"/>
            <a:ext cx="12193106" cy="5681090"/>
          </a:xfrm>
        </p:spPr>
        <p:txBody>
          <a:bodyPr lIns="91440" tIns="45720" rIns="91440" bIns="45720" anchor="t"/>
          <a:lstStyle/>
          <a:p>
            <a:r>
              <a:rPr lang="en-CA">
                <a:latin typeface="Noto Sans"/>
                <a:ea typeface="Noto Sans"/>
                <a:cs typeface="Arial"/>
              </a:rPr>
              <a:t>The Safety Team is working on a number Safety Program and Policy Updates:</a:t>
            </a:r>
          </a:p>
          <a:p>
            <a:endParaRPr lang="en-CA" sz="1400">
              <a:latin typeface="Noto Sans"/>
              <a:ea typeface="Noto Sans"/>
              <a:cs typeface="Arial"/>
            </a:endParaRPr>
          </a:p>
          <a:p>
            <a:r>
              <a:rPr lang="en-CA" sz="1400" b="1">
                <a:latin typeface="Noto Sans"/>
                <a:ea typeface="Noto Sans"/>
                <a:cs typeface="Arial"/>
              </a:rPr>
              <a:t>Safety Reporting Policy.</a:t>
            </a:r>
            <a:endParaRPr lang="en-CA" b="1">
              <a:latin typeface="Arial" panose="020B0604020202020204"/>
              <a:ea typeface="Noto Sans"/>
              <a:cs typeface="Arial"/>
            </a:endParaRPr>
          </a:p>
          <a:p>
            <a:r>
              <a:rPr lang="en-CA" sz="1200">
                <a:latin typeface="Noto Sans"/>
                <a:ea typeface="Noto Sans"/>
                <a:cs typeface="Arial"/>
              </a:rPr>
              <a:t>     There will be an update in June to this policy with additional emphasis on submitting incidents into Vortex after notifications from external parties. Examples include Airport Authorities, Airline Partners, Regulatory bodies.</a:t>
            </a:r>
          </a:p>
          <a:p>
            <a:endParaRPr lang="en-CA" sz="1400" b="1">
              <a:latin typeface="Noto Sans"/>
              <a:ea typeface="+mn-lt"/>
              <a:cs typeface="+mn-lt"/>
            </a:endParaRPr>
          </a:p>
          <a:p>
            <a:r>
              <a:rPr lang="en-CA" sz="1400" b="1">
                <a:latin typeface="Noto Sans"/>
                <a:ea typeface="+mn-lt"/>
                <a:cs typeface="+mn-lt"/>
              </a:rPr>
              <a:t>Safety Risk Hazard Policies.</a:t>
            </a:r>
            <a:endParaRPr lang="en-CA" sz="1200" b="1">
              <a:latin typeface="Noto Sans"/>
              <a:ea typeface="Noto Sans"/>
              <a:cs typeface="Arial"/>
            </a:endParaRPr>
          </a:p>
          <a:p>
            <a:r>
              <a:rPr lang="en-CA" sz="1400">
                <a:latin typeface="Arial"/>
                <a:ea typeface="Noto Sans"/>
                <a:cs typeface="Arial"/>
              </a:rPr>
              <a:t> </a:t>
            </a:r>
            <a:r>
              <a:rPr lang="en-CA" sz="1400">
                <a:latin typeface="Noto Sans"/>
                <a:ea typeface="Noto Sans"/>
                <a:cs typeface="Arial"/>
              </a:rPr>
              <a:t>  </a:t>
            </a:r>
            <a:r>
              <a:rPr lang="en-CA" sz="1200">
                <a:latin typeface="Noto Sans"/>
                <a:ea typeface="+mn-lt"/>
                <a:cs typeface="+mn-lt"/>
              </a:rPr>
              <a:t>There will be an update in June to these policies. You may have seen new Hazard Severity level colour coded boxes in the incident system. We are currently working on the process for risk rating incidents/ requirements based on rating/ severity. </a:t>
            </a:r>
            <a:endParaRPr lang="en-CA" sz="1200">
              <a:latin typeface="Noto Sans"/>
              <a:ea typeface="Noto Sans"/>
              <a:cs typeface="Arial"/>
            </a:endParaRPr>
          </a:p>
          <a:p>
            <a:endParaRPr lang="en-CA" sz="1400" b="1">
              <a:latin typeface="Noto Sans"/>
              <a:ea typeface="Noto Sans"/>
              <a:cs typeface="Arial" panose="020B0604020202020204"/>
            </a:endParaRPr>
          </a:p>
          <a:p>
            <a:r>
              <a:rPr lang="en-CA" sz="1400" b="1">
                <a:latin typeface="Noto Sans"/>
                <a:ea typeface="Noto Sans"/>
                <a:cs typeface="Arial" panose="020B0604020202020204"/>
              </a:rPr>
              <a:t>Training Management Plan 1.3.5 requirements.</a:t>
            </a:r>
            <a:endParaRPr lang="en-CA" sz="1200">
              <a:latin typeface="Arial"/>
              <a:ea typeface="Noto Sans"/>
              <a:cs typeface="Arial" panose="020B0604020202020204"/>
            </a:endParaRPr>
          </a:p>
          <a:p>
            <a:r>
              <a:rPr lang="en-CA" sz="1400" b="1">
                <a:latin typeface="Noto Sans"/>
                <a:ea typeface="Noto Sans"/>
                <a:cs typeface="Arial" panose="020B0604020202020204"/>
              </a:rPr>
              <a:t>   </a:t>
            </a:r>
            <a:r>
              <a:rPr lang="en-CA" sz="1200" b="1">
                <a:latin typeface="Noto Sans"/>
                <a:ea typeface="Noto Sans"/>
                <a:cs typeface="Arial" panose="020B0604020202020204"/>
              </a:rPr>
              <a:t> </a:t>
            </a:r>
            <a:r>
              <a:rPr lang="en-CA" sz="1200">
                <a:latin typeface="Noto Sans"/>
                <a:ea typeface="Noto Sans"/>
                <a:cs typeface="Arial" panose="020B0604020202020204"/>
              </a:rPr>
              <a:t>A new work order requirement and communication will be release in June to complete the requirements of the New Training Management Plan 1.3.5 - Manager Responsibilities update. Graham will review this later in the presentation.</a:t>
            </a:r>
            <a:endParaRPr lang="en-CA" sz="1200" b="1">
              <a:latin typeface="Noto Sans"/>
              <a:ea typeface="Noto Sans"/>
              <a:cs typeface="Arial" panose="020B0604020202020204"/>
            </a:endParaRPr>
          </a:p>
          <a:p>
            <a:endParaRPr lang="en-CA" sz="1400" b="1">
              <a:latin typeface="Noto Sans"/>
              <a:ea typeface="Noto Sans"/>
              <a:cs typeface="Arial" panose="020B0604020202020204"/>
            </a:endParaRPr>
          </a:p>
          <a:p>
            <a:r>
              <a:rPr lang="en-CA" sz="1400" b="1">
                <a:latin typeface="Noto Sans"/>
                <a:ea typeface="Noto Sans"/>
                <a:cs typeface="Arial" panose="020B0604020202020204"/>
              </a:rPr>
              <a:t>Safety Dashboard Portal.</a:t>
            </a:r>
            <a:endParaRPr lang="en-CA" sz="1400">
              <a:latin typeface="Noto Sans"/>
              <a:ea typeface="Noto Sans"/>
              <a:cs typeface="Arial" panose="020B0604020202020204"/>
            </a:endParaRPr>
          </a:p>
          <a:p>
            <a:r>
              <a:rPr lang="en-CA" sz="1400" b="1">
                <a:latin typeface="Noto Sans"/>
                <a:ea typeface="Noto Sans"/>
                <a:cs typeface="Arial" panose="020B0604020202020204"/>
              </a:rPr>
              <a:t>   </a:t>
            </a:r>
            <a:r>
              <a:rPr lang="en-CA" sz="1200">
                <a:latin typeface="Noto Sans"/>
                <a:ea typeface="Noto Sans"/>
                <a:cs typeface="Arial" panose="020B0604020202020204"/>
              </a:rPr>
              <a:t>Ongoing work to improve the Safety Dashboard page.  </a:t>
            </a:r>
            <a:r>
              <a:rPr lang="en-CA" sz="1200">
                <a:ea typeface="+mn-lt"/>
                <a:cs typeface="+mn-lt"/>
              </a:rPr>
              <a:t>Graham will review this later in the presentation.</a:t>
            </a:r>
            <a:endParaRPr lang="en-CA" sz="1400">
              <a:latin typeface="Noto Sans"/>
              <a:ea typeface="Noto Sans"/>
              <a:cs typeface="Arial" panose="020B0604020202020204"/>
            </a:endParaRPr>
          </a:p>
          <a:p>
            <a:endParaRPr lang="en-CA" sz="1200">
              <a:latin typeface="Arial"/>
              <a:ea typeface="Noto Sans"/>
              <a:cs typeface="Arial" panose="020B0604020202020204"/>
            </a:endParaRPr>
          </a:p>
          <a:p>
            <a:r>
              <a:rPr lang="en-CA" sz="1400" b="1">
                <a:cs typeface="Arial"/>
              </a:rPr>
              <a:t>Peak Season Readiness (Summer)</a:t>
            </a:r>
          </a:p>
          <a:p>
            <a:r>
              <a:rPr lang="en-CA" sz="1400" b="1">
                <a:latin typeface="Arial"/>
                <a:ea typeface="Noto Sans"/>
                <a:cs typeface="Arial" panose="020B0604020202020204"/>
              </a:rPr>
              <a:t>     </a:t>
            </a:r>
            <a:r>
              <a:rPr lang="en-CA" sz="1200">
                <a:latin typeface="Noto Sans  "/>
                <a:ea typeface="Noto Sans"/>
                <a:cs typeface="Arial" panose="020B0604020202020204"/>
              </a:rPr>
              <a:t>The Safety Team will release information on station preparedness for safety in June- With heavy Focus on OSH.  </a:t>
            </a:r>
          </a:p>
          <a:p>
            <a:endParaRPr lang="en-CA" sz="1400" b="1">
              <a:latin typeface="Noto Sans"/>
              <a:ea typeface="Noto Sans"/>
              <a:cs typeface="Arial" panose="020B0604020202020204"/>
            </a:endParaRPr>
          </a:p>
          <a:p>
            <a:pPr marL="171450" indent="-171450">
              <a:buChar char="•"/>
            </a:pPr>
            <a:endParaRPr lang="en-CA" sz="1400" b="1">
              <a:latin typeface="Noto Sans"/>
              <a:ea typeface="Noto Sans"/>
              <a:cs typeface="Arial" panose="020B0604020202020204"/>
            </a:endParaRPr>
          </a:p>
          <a:p>
            <a:endParaRPr lang="en-CA" sz="1400" b="1">
              <a:latin typeface="Noto Sans"/>
              <a:ea typeface="Noto Sans"/>
              <a:cs typeface="Arial" panose="020B0604020202020204"/>
            </a:endParaRPr>
          </a:p>
          <a:p>
            <a:pPr marL="171450" indent="-171450">
              <a:buChar char="•"/>
            </a:pPr>
            <a:endParaRPr lang="en-CA" sz="1200">
              <a:latin typeface="Arial"/>
              <a:ea typeface="Noto Sans"/>
              <a:cs typeface="Arial" panose="020B0604020202020204"/>
            </a:endParaRPr>
          </a:p>
          <a:p>
            <a:endParaRPr lang="en-CA" sz="1200">
              <a:latin typeface="Noto Sans"/>
              <a:ea typeface="Noto Sans"/>
              <a:cs typeface="Arial"/>
            </a:endParaRPr>
          </a:p>
          <a:p>
            <a:endParaRPr lang="en-CA" sz="1200">
              <a:latin typeface="Noto Sans"/>
              <a:ea typeface="Noto Sans"/>
              <a:cs typeface="Arial"/>
            </a:endParaRPr>
          </a:p>
        </p:txBody>
      </p:sp>
      <p:sp>
        <p:nvSpPr>
          <p:cNvPr id="4" name="Text Placeholder 3">
            <a:extLst>
              <a:ext uri="{FF2B5EF4-FFF2-40B4-BE49-F238E27FC236}">
                <a16:creationId xmlns:a16="http://schemas.microsoft.com/office/drawing/2014/main" id="{56D704BA-1DB7-B11C-338B-10E03F030286}"/>
              </a:ext>
            </a:extLst>
          </p:cNvPr>
          <p:cNvSpPr>
            <a:spLocks noGrp="1"/>
          </p:cNvSpPr>
          <p:nvPr>
            <p:ph type="body" sz="quarter" idx="10"/>
          </p:nvPr>
        </p:nvSpPr>
        <p:spPr/>
        <p:txBody>
          <a:bodyPr lIns="91440" tIns="45720" rIns="91440" bIns="45720" anchor="t"/>
          <a:lstStyle/>
          <a:p>
            <a:r>
              <a:rPr lang="en-CA">
                <a:cs typeface="Arial"/>
              </a:rPr>
              <a:t>General Updates</a:t>
            </a:r>
            <a:endParaRPr lang="en-CA"/>
          </a:p>
        </p:txBody>
      </p:sp>
    </p:spTree>
    <p:extLst>
      <p:ext uri="{BB962C8B-B14F-4D97-AF65-F5344CB8AC3E}">
        <p14:creationId xmlns:p14="http://schemas.microsoft.com/office/powerpoint/2010/main" val="101793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D95349DE-37C1-7C54-61C6-13B4C339DC83}"/>
              </a:ext>
            </a:extLst>
          </p:cNvPr>
          <p:cNvSpPr>
            <a:spLocks noGrp="1"/>
          </p:cNvSpPr>
          <p:nvPr>
            <p:ph type="body" sz="quarter" idx="10"/>
          </p:nvPr>
        </p:nvSpPr>
        <p:spPr>
          <a:xfrm>
            <a:off x="729889" y="279601"/>
            <a:ext cx="5820696" cy="673510"/>
          </a:xfrm>
        </p:spPr>
        <p:txBody>
          <a:bodyPr lIns="91440" tIns="45720" rIns="91440" bIns="45720" anchor="t"/>
          <a:lstStyle/>
          <a:p>
            <a:pPr algn="ctr"/>
            <a:r>
              <a:rPr lang="en-CA" sz="2800">
                <a:latin typeface="Calibri"/>
                <a:cs typeface="Calibri"/>
              </a:rPr>
              <a:t>   </a:t>
            </a:r>
            <a:r>
              <a:rPr lang="en-CA" sz="2800">
                <a:latin typeface="Calibri"/>
                <a:ea typeface="Noto Sans"/>
                <a:cs typeface="Calibri"/>
              </a:rPr>
              <a:t>  </a:t>
            </a:r>
            <a:r>
              <a:rPr lang="en-CA" sz="2200">
                <a:latin typeface="Noto Sans"/>
                <a:ea typeface="Noto Sans"/>
                <a:cs typeface="Noto Sans"/>
              </a:rPr>
              <a:t> </a:t>
            </a:r>
            <a:endParaRPr lang="en-CA" sz="2200">
              <a:latin typeface="Noto Sans" panose="020B0502040504020204" pitchFamily="34" charset="0"/>
              <a:ea typeface="Noto Sans" panose="020B0502040504020204" pitchFamily="34" charset="0"/>
              <a:cs typeface="Noto Sans" panose="020B0502040504020204" pitchFamily="34" charset="0"/>
            </a:endParaRPr>
          </a:p>
        </p:txBody>
      </p:sp>
      <p:sp>
        <p:nvSpPr>
          <p:cNvPr id="5" name="TextBox 4">
            <a:extLst>
              <a:ext uri="{FF2B5EF4-FFF2-40B4-BE49-F238E27FC236}">
                <a16:creationId xmlns:a16="http://schemas.microsoft.com/office/drawing/2014/main" id="{06DE093C-2DA7-C6D6-BD0A-2C1BF210CEE8}"/>
              </a:ext>
            </a:extLst>
          </p:cNvPr>
          <p:cNvSpPr txBox="1"/>
          <p:nvPr/>
        </p:nvSpPr>
        <p:spPr>
          <a:xfrm>
            <a:off x="0" y="4019901"/>
            <a:ext cx="12192000" cy="923330"/>
          </a:xfrm>
          <a:prstGeom prst="rect">
            <a:avLst/>
          </a:prstGeom>
          <a:noFill/>
        </p:spPr>
        <p:txBody>
          <a:bodyPr wrap="square" lIns="91440" tIns="45720" rIns="91440" bIns="45720" rtlCol="0" anchor="t">
            <a:spAutoFit/>
          </a:bodyPr>
          <a:lstStyle/>
          <a:p>
            <a:pPr algn="ctr"/>
            <a:r>
              <a:rPr lang="en-CA" altLang="en-US" sz="3600">
                <a:solidFill>
                  <a:schemeClr val="bg1"/>
                </a:solidFill>
                <a:latin typeface="Calibri"/>
                <a:ea typeface="MS PGothic"/>
                <a:cs typeface="Calibri"/>
              </a:rPr>
              <a:t>Special Content Questions?</a:t>
            </a:r>
          </a:p>
          <a:p>
            <a:endParaRPr lang="en-CA">
              <a:solidFill>
                <a:srgbClr val="000000"/>
              </a:solidFill>
              <a:latin typeface="Arial" panose="020B0604020202020204"/>
              <a:ea typeface="MS PGothic"/>
              <a:cs typeface="Arial" panose="020B0604020202020204"/>
            </a:endParaRPr>
          </a:p>
        </p:txBody>
      </p:sp>
      <p:sp>
        <p:nvSpPr>
          <p:cNvPr id="7" name="TextBox 6">
            <a:extLst>
              <a:ext uri="{FF2B5EF4-FFF2-40B4-BE49-F238E27FC236}">
                <a16:creationId xmlns:a16="http://schemas.microsoft.com/office/drawing/2014/main" id="{5FCD8B57-0971-906D-FBB4-A4CED91D281B}"/>
              </a:ext>
            </a:extLst>
          </p:cNvPr>
          <p:cNvSpPr txBox="1"/>
          <p:nvPr/>
        </p:nvSpPr>
        <p:spPr>
          <a:xfrm>
            <a:off x="434051" y="651075"/>
            <a:ext cx="180974"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351B729F-0190-995E-DD06-F47ADC5F826C}"/>
              </a:ext>
            </a:extLst>
          </p:cNvPr>
          <p:cNvSpPr txBox="1"/>
          <p:nvPr/>
        </p:nvSpPr>
        <p:spPr>
          <a:xfrm>
            <a:off x="43405" y="313479"/>
            <a:ext cx="69158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FFFFFF"/>
                </a:solidFill>
                <a:latin typeface="Noto Sans  "/>
                <a:ea typeface="Calibri"/>
                <a:cs typeface="Calibri"/>
              </a:rPr>
              <a:t>Airports Safety and </a:t>
            </a:r>
            <a:r>
              <a:rPr lang="en-US" sz="2400" b="1">
                <a:solidFill>
                  <a:srgbClr val="FFFFFF"/>
                </a:solidFill>
                <a:latin typeface="Noto Sans  "/>
                <a:ea typeface="Calibri"/>
                <a:cs typeface="Calibri"/>
              </a:rPr>
              <a:t>Quality</a:t>
            </a:r>
            <a:r>
              <a:rPr lang="en-US" sz="2200" b="1">
                <a:solidFill>
                  <a:srgbClr val="FFFFFF"/>
                </a:solidFill>
                <a:latin typeface="Noto Sans  "/>
                <a:ea typeface="Calibri"/>
                <a:cs typeface="Calibri"/>
              </a:rPr>
              <a:t> Review Board</a:t>
            </a:r>
            <a:r>
              <a:rPr lang="en-US" sz="2000" b="1">
                <a:solidFill>
                  <a:srgbClr val="FFFFFF"/>
                </a:solidFill>
                <a:latin typeface="Noto Sans  "/>
                <a:ea typeface="Calibri"/>
                <a:cs typeface="Calibri"/>
              </a:rPr>
              <a:t> </a:t>
            </a:r>
            <a:endParaRPr lang="en-US" sz="2000">
              <a:latin typeface="Noto Sans  "/>
            </a:endParaRPr>
          </a:p>
        </p:txBody>
      </p:sp>
    </p:spTree>
    <p:extLst>
      <p:ext uri="{BB962C8B-B14F-4D97-AF65-F5344CB8AC3E}">
        <p14:creationId xmlns:p14="http://schemas.microsoft.com/office/powerpoint/2010/main" val="5403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Arial"/>
                <a:cs typeface="Arial"/>
              </a:rPr>
              <a:t>Goal #</a:t>
            </a:r>
            <a:r>
              <a:rPr lang="en-US" sz="2200">
                <a:ea typeface="+mn-lt"/>
                <a:cs typeface="+mn-lt"/>
              </a:rPr>
              <a:t>1 – Aircraft Damage</a:t>
            </a:r>
            <a:endParaRPr lang="en-US" sz="2200">
              <a:latin typeface="Noto Sans  "/>
              <a:cs typeface="Arial"/>
            </a:endParaRP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5" name="TextBox 4">
            <a:extLst>
              <a:ext uri="{FF2B5EF4-FFF2-40B4-BE49-F238E27FC236}">
                <a16:creationId xmlns:a16="http://schemas.microsoft.com/office/drawing/2014/main" id="{3E4864AC-D07B-1121-CB24-806F9E2D6091}"/>
              </a:ext>
            </a:extLst>
          </p:cNvPr>
          <p:cNvSpPr txBox="1"/>
          <p:nvPr/>
        </p:nvSpPr>
        <p:spPr>
          <a:xfrm>
            <a:off x="79906" y="5923075"/>
            <a:ext cx="2334273" cy="646331"/>
          </a:xfrm>
          <a:prstGeom prst="rect">
            <a:avLst/>
          </a:prstGeom>
          <a:no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ighlight>
                  <a:srgbClr val="00FFFF"/>
                </a:highlight>
                <a:ea typeface="+mn-lt"/>
                <a:cs typeface="+mn-lt"/>
              </a:rPr>
              <a:t>2023 Target – 0.392 </a:t>
            </a:r>
          </a:p>
          <a:p>
            <a:r>
              <a:rPr lang="en-US">
                <a:highlight>
                  <a:srgbClr val="00FF00"/>
                </a:highlight>
                <a:latin typeface="Arial"/>
                <a:cs typeface="Arial"/>
              </a:rPr>
              <a:t>2023 Actual – 0.179</a:t>
            </a:r>
            <a:endParaRPr lang="en-US"/>
          </a:p>
        </p:txBody>
      </p:sp>
      <p:pic>
        <p:nvPicPr>
          <p:cNvPr id="2" name="Picture 2" descr="Chart, line chart&#10;&#10;Description automatically generated">
            <a:extLst>
              <a:ext uri="{FF2B5EF4-FFF2-40B4-BE49-F238E27FC236}">
                <a16:creationId xmlns:a16="http://schemas.microsoft.com/office/drawing/2014/main" id="{BD142C88-C9D3-966F-C109-B6FFBDF8DAE5}"/>
              </a:ext>
            </a:extLst>
          </p:cNvPr>
          <p:cNvPicPr>
            <a:picLocks noChangeAspect="1"/>
          </p:cNvPicPr>
          <p:nvPr/>
        </p:nvPicPr>
        <p:blipFill>
          <a:blip r:embed="rId4"/>
          <a:stretch>
            <a:fillRect/>
          </a:stretch>
        </p:blipFill>
        <p:spPr>
          <a:xfrm>
            <a:off x="21431" y="1262548"/>
            <a:ext cx="12161043" cy="4475776"/>
          </a:xfrm>
          <a:prstGeom prst="rect">
            <a:avLst/>
          </a:prstGeom>
        </p:spPr>
      </p:pic>
    </p:spTree>
    <p:extLst>
      <p:ext uri="{BB962C8B-B14F-4D97-AF65-F5344CB8AC3E}">
        <p14:creationId xmlns:p14="http://schemas.microsoft.com/office/powerpoint/2010/main" val="86596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200">
                <a:latin typeface="Noto Sans  "/>
                <a:cs typeface="Arial"/>
              </a:rPr>
              <a:t>Goal #2 – LTI</a:t>
            </a: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6" name="TextBox 5">
            <a:extLst>
              <a:ext uri="{FF2B5EF4-FFF2-40B4-BE49-F238E27FC236}">
                <a16:creationId xmlns:a16="http://schemas.microsoft.com/office/drawing/2014/main" id="{9C755D0C-1B0F-FF6D-128F-C42AEF3B0367}"/>
              </a:ext>
            </a:extLst>
          </p:cNvPr>
          <p:cNvSpPr txBox="1"/>
          <p:nvPr/>
        </p:nvSpPr>
        <p:spPr>
          <a:xfrm>
            <a:off x="60114" y="5923075"/>
            <a:ext cx="2415122" cy="646331"/>
          </a:xfrm>
          <a:prstGeom prst="rect">
            <a:avLst/>
          </a:prstGeom>
          <a:no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ighlight>
                  <a:srgbClr val="00FFFF"/>
                </a:highlight>
                <a:ea typeface="+mn-lt"/>
                <a:cs typeface="+mn-lt"/>
              </a:rPr>
              <a:t>2023 Target – 6.712</a:t>
            </a:r>
          </a:p>
          <a:p>
            <a:r>
              <a:rPr lang="en-US">
                <a:highlight>
                  <a:srgbClr val="00FF00"/>
                </a:highlight>
                <a:latin typeface="Arial"/>
                <a:cs typeface="Arial"/>
              </a:rPr>
              <a:t>2023 Actual – 9.601</a:t>
            </a:r>
            <a:endParaRPr lang="en-US">
              <a:highlight>
                <a:srgbClr val="00FF00"/>
              </a:highlight>
            </a:endParaRPr>
          </a:p>
        </p:txBody>
      </p:sp>
      <p:pic>
        <p:nvPicPr>
          <p:cNvPr id="5" name="Picture 6" descr="Chart, line chart&#10;&#10;Description automatically generated">
            <a:extLst>
              <a:ext uri="{FF2B5EF4-FFF2-40B4-BE49-F238E27FC236}">
                <a16:creationId xmlns:a16="http://schemas.microsoft.com/office/drawing/2014/main" id="{294E8E19-A0AD-A951-A298-2AB5732AFB97}"/>
              </a:ext>
            </a:extLst>
          </p:cNvPr>
          <p:cNvPicPr>
            <a:picLocks noChangeAspect="1"/>
          </p:cNvPicPr>
          <p:nvPr/>
        </p:nvPicPr>
        <p:blipFill>
          <a:blip r:embed="rId4"/>
          <a:stretch>
            <a:fillRect/>
          </a:stretch>
        </p:blipFill>
        <p:spPr>
          <a:xfrm>
            <a:off x="296174" y="1388434"/>
            <a:ext cx="11427124" cy="4138641"/>
          </a:xfrm>
          <a:prstGeom prst="rect">
            <a:avLst/>
          </a:prstGeom>
        </p:spPr>
      </p:pic>
    </p:spTree>
    <p:extLst>
      <p:ext uri="{BB962C8B-B14F-4D97-AF65-F5344CB8AC3E}">
        <p14:creationId xmlns:p14="http://schemas.microsoft.com/office/powerpoint/2010/main" val="389523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1099A1-BF0A-5B45-0EB4-431C19ED3174}"/>
              </a:ext>
            </a:extLst>
          </p:cNvPr>
          <p:cNvSpPr>
            <a:spLocks noGrp="1"/>
          </p:cNvSpPr>
          <p:nvPr>
            <p:ph type="body" sz="quarter" idx="10"/>
          </p:nvPr>
        </p:nvSpPr>
        <p:spPr>
          <a:xfrm>
            <a:off x="481777" y="309411"/>
            <a:ext cx="5133975" cy="457200"/>
          </a:xfrm>
        </p:spPr>
        <p:txBody>
          <a:bodyPr lIns="91440" tIns="45720" rIns="91440" bIns="45720" anchor="t"/>
          <a:lstStyle/>
          <a:p>
            <a:r>
              <a:rPr lang="en-US" sz="2400">
                <a:latin typeface="Noto Sans  "/>
                <a:cs typeface="Arial"/>
              </a:rPr>
              <a:t>Occupational</a:t>
            </a:r>
            <a:r>
              <a:rPr lang="en-US" sz="2200">
                <a:latin typeface="Noto Sans  "/>
                <a:cs typeface="Arial"/>
              </a:rPr>
              <a:t> Health and Safety</a:t>
            </a:r>
          </a:p>
        </p:txBody>
      </p:sp>
      <p:pic>
        <p:nvPicPr>
          <p:cNvPr id="8" name="Picture 8" descr="Logo, company name&#10;&#10;Description automatically generated">
            <a:extLst>
              <a:ext uri="{FF2B5EF4-FFF2-40B4-BE49-F238E27FC236}">
                <a16:creationId xmlns:a16="http://schemas.microsoft.com/office/drawing/2014/main" id="{D6D8AD13-B627-4E68-F003-923CFC431FA7}"/>
              </a:ext>
            </a:extLst>
          </p:cNvPr>
          <p:cNvPicPr>
            <a:picLocks noChangeAspect="1"/>
          </p:cNvPicPr>
          <p:nvPr/>
        </p:nvPicPr>
        <p:blipFill rotWithShape="1">
          <a:blip r:embed="rId3"/>
          <a:srcRect l="9955" t="30909" r="10407" b="32727"/>
          <a:stretch/>
        </p:blipFill>
        <p:spPr>
          <a:xfrm>
            <a:off x="10357412" y="5925272"/>
            <a:ext cx="1693014" cy="773053"/>
          </a:xfrm>
          <a:prstGeom prst="rect">
            <a:avLst/>
          </a:prstGeom>
        </p:spPr>
      </p:pic>
      <p:sp>
        <p:nvSpPr>
          <p:cNvPr id="6" name="Text Placeholder 2">
            <a:extLst>
              <a:ext uri="{FF2B5EF4-FFF2-40B4-BE49-F238E27FC236}">
                <a16:creationId xmlns:a16="http://schemas.microsoft.com/office/drawing/2014/main" id="{629894CE-FD1D-4C97-F80F-64F452282823}"/>
              </a:ext>
            </a:extLst>
          </p:cNvPr>
          <p:cNvSpPr txBox="1">
            <a:spLocks/>
          </p:cNvSpPr>
          <p:nvPr/>
        </p:nvSpPr>
        <p:spPr>
          <a:xfrm>
            <a:off x="341208" y="1710932"/>
            <a:ext cx="6283952" cy="4225617"/>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a:buNone/>
              <a:defRPr sz="1800" b="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75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175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175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175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cs typeface="Arial"/>
            </a:endParaRPr>
          </a:p>
          <a:p>
            <a:endParaRPr lang="en-US">
              <a:cs typeface="Arial"/>
            </a:endParaRPr>
          </a:p>
        </p:txBody>
      </p:sp>
      <p:pic>
        <p:nvPicPr>
          <p:cNvPr id="3" name="Picture 4" descr="Chart, line chart">
            <a:extLst>
              <a:ext uri="{FF2B5EF4-FFF2-40B4-BE49-F238E27FC236}">
                <a16:creationId xmlns:a16="http://schemas.microsoft.com/office/drawing/2014/main" id="{A1ECC549-174D-6A5B-4CBF-9184FFA07C26}"/>
              </a:ext>
            </a:extLst>
          </p:cNvPr>
          <p:cNvPicPr>
            <a:picLocks noChangeAspect="1"/>
          </p:cNvPicPr>
          <p:nvPr/>
        </p:nvPicPr>
        <p:blipFill>
          <a:blip r:embed="rId4"/>
          <a:stretch>
            <a:fillRect/>
          </a:stretch>
        </p:blipFill>
        <p:spPr>
          <a:xfrm>
            <a:off x="569344" y="1314680"/>
            <a:ext cx="11053312" cy="4602451"/>
          </a:xfrm>
          <a:prstGeom prst="rect">
            <a:avLst/>
          </a:prstGeom>
        </p:spPr>
      </p:pic>
    </p:spTree>
    <p:extLst>
      <p:ext uri="{BB962C8B-B14F-4D97-AF65-F5344CB8AC3E}">
        <p14:creationId xmlns:p14="http://schemas.microsoft.com/office/powerpoint/2010/main" val="756009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3BEF696457364D89BF40868F207EBD" ma:contentTypeVersion="25" ma:contentTypeDescription="Create a new document." ma:contentTypeScope="" ma:versionID="da0b56c22b3589c88ecf18abe13fc704">
  <xsd:schema xmlns:xsd="http://www.w3.org/2001/XMLSchema" xmlns:xs="http://www.w3.org/2001/XMLSchema" xmlns:p="http://schemas.microsoft.com/office/2006/metadata/properties" xmlns:ns2="f03ba18c-c3a7-466a-a927-64d4a89c1378" xmlns:ns3="23235a4e-a467-445a-b5e9-26ac49269bf4" targetNamespace="http://schemas.microsoft.com/office/2006/metadata/properties" ma:root="true" ma:fieldsID="929a5151b9daa031dd66150981802117" ns2:_="" ns3:_="">
    <xsd:import namespace="f03ba18c-c3a7-466a-a927-64d4a89c1378"/>
    <xsd:import namespace="23235a4e-a467-445a-b5e9-26ac49269b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3ba18c-c3a7-466a-a927-64d4a89c13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d593692-008b-4981-9054-f59337894196}" ma:internalName="TaxCatchAll" ma:showField="CatchAllData" ma:web="f03ba18c-c3a7-466a-a927-64d4a89c13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235a4e-a467-445a-b5e9-26ac49269b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d60b42f-13af-4031-86b0-e0c370292d5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2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03ba18c-c3a7-466a-a927-64d4a89c1378" xsi:nil="true"/>
    <lcf76f155ced4ddcb4097134ff3c332f xmlns="23235a4e-a467-445a-b5e9-26ac49269bf4">
      <Terms xmlns="http://schemas.microsoft.com/office/infopath/2007/PartnerControls"/>
    </lcf76f155ced4ddcb4097134ff3c332f>
    <SharedWithUsers xmlns="f03ba18c-c3a7-466a-a927-64d4a89c1378">
      <UserInfo>
        <DisplayName>Steve O'Grady</DisplayName>
        <AccountId>27</AccountId>
        <AccountType/>
      </UserInfo>
      <UserInfo>
        <DisplayName>Aaron Clark</DisplayName>
        <AccountId>922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D05F82-C286-4E25-8B2C-6BEC67D391B0}">
  <ds:schemaRefs>
    <ds:schemaRef ds:uri="23235a4e-a467-445a-b5e9-26ac49269bf4"/>
    <ds:schemaRef ds:uri="f03ba18c-c3a7-466a-a927-64d4a89c13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B98DA3-7CDE-485F-B648-8FD4D429503C}">
  <ds:schemaRefs>
    <ds:schemaRef ds:uri="http://purl.org/dc/elements/1.1/"/>
    <ds:schemaRef ds:uri="http://schemas.openxmlformats.org/package/2006/metadata/core-properties"/>
    <ds:schemaRef ds:uri="http://schemas.microsoft.com/office/2006/metadata/properties"/>
    <ds:schemaRef ds:uri="http://purl.org/dc/terms/"/>
    <ds:schemaRef ds:uri="f03ba18c-c3a7-466a-a927-64d4a89c1378"/>
    <ds:schemaRef ds:uri="http://www.w3.org/XML/1998/namespace"/>
    <ds:schemaRef ds:uri="23235a4e-a467-445a-b5e9-26ac49269bf4"/>
    <ds:schemaRef ds:uri="http://schemas.microsoft.com/office/infopath/2007/PartnerControls"/>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7B95B29D-B8F7-4814-AB4B-C83C6BF20D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3734</Words>
  <Application>Microsoft Office PowerPoint</Application>
  <PresentationFormat>Widescreen</PresentationFormat>
  <Paragraphs>506</Paragraphs>
  <Slides>35</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Arial,Sans-Serif</vt:lpstr>
      <vt:lpstr>Calibri</vt:lpstr>
      <vt:lpstr>Noto Sans</vt:lpstr>
      <vt:lpstr>Noto Sans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Graham Lindsay</cp:lastModifiedBy>
  <cp:revision>2</cp:revision>
  <dcterms:created xsi:type="dcterms:W3CDTF">2019-05-15T15:55:40Z</dcterms:created>
  <dcterms:modified xsi:type="dcterms:W3CDTF">2023-06-26T16:26:31Z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0x010100753BEF696457364D89BF40868F207EBD</vt:lpwstr>
  </property>
  <property fmtid="{D5CDD505-2E9C-101B-9397-08002B2CF9AE}" pid="3" name="MediaServiceImageTags">
    <vt:lpwstr/>
  </property>
</Properties>
</file>